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handoutMasterIdLst>
    <p:handoutMasterId r:id="rId23"/>
  </p:handoutMasterIdLst>
  <p:sldIdLst>
    <p:sldId id="285" r:id="rId2"/>
    <p:sldId id="258" r:id="rId3"/>
    <p:sldId id="286" r:id="rId4"/>
    <p:sldId id="294" r:id="rId5"/>
    <p:sldId id="275" r:id="rId6"/>
    <p:sldId id="277" r:id="rId7"/>
    <p:sldId id="287" r:id="rId8"/>
    <p:sldId id="262" r:id="rId9"/>
    <p:sldId id="302" r:id="rId10"/>
    <p:sldId id="291" r:id="rId11"/>
    <p:sldId id="300" r:id="rId12"/>
    <p:sldId id="268" r:id="rId13"/>
    <p:sldId id="295" r:id="rId14"/>
    <p:sldId id="290" r:id="rId15"/>
    <p:sldId id="269" r:id="rId16"/>
    <p:sldId id="297" r:id="rId17"/>
    <p:sldId id="272" r:id="rId18"/>
    <p:sldId id="299" r:id="rId19"/>
    <p:sldId id="301" r:id="rId20"/>
    <p:sldId id="265" r:id="rId21"/>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1644"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0178" name="Rectangle 2">
            <a:extLst>
              <a:ext uri="{FF2B5EF4-FFF2-40B4-BE49-F238E27FC236}">
                <a16:creationId xmlns:a16="http://schemas.microsoft.com/office/drawing/2014/main" xmlns="" id="{8CFD27CA-42BE-4C6D-9667-A039A6F8AC77}"/>
              </a:ext>
            </a:extLst>
          </p:cNvPr>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50179" name="Rectangle 3">
            <a:extLst>
              <a:ext uri="{FF2B5EF4-FFF2-40B4-BE49-F238E27FC236}">
                <a16:creationId xmlns:a16="http://schemas.microsoft.com/office/drawing/2014/main" xmlns="" id="{F25C60DA-F5CF-40B1-AB5D-15240ADE1C40}"/>
              </a:ext>
            </a:extLst>
          </p:cNvPr>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50180" name="Rectangle 4">
            <a:extLst>
              <a:ext uri="{FF2B5EF4-FFF2-40B4-BE49-F238E27FC236}">
                <a16:creationId xmlns:a16="http://schemas.microsoft.com/office/drawing/2014/main" xmlns="" id="{D62EA0E8-FE6E-4DEC-AC78-BFBEB63EB3D2}"/>
              </a:ext>
            </a:extLst>
          </p:cNvPr>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50181" name="Rectangle 5">
            <a:extLst>
              <a:ext uri="{FF2B5EF4-FFF2-40B4-BE49-F238E27FC236}">
                <a16:creationId xmlns:a16="http://schemas.microsoft.com/office/drawing/2014/main" xmlns="" id="{A99C1F54-BDE6-4205-950B-6954C278B731}"/>
              </a:ext>
            </a:extLst>
          </p:cNvPr>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A15EF02A-033C-4601-B7BA-FDDFCE7D410B}" type="slidenum">
              <a:rPr lang="en-US" altLang="en-US"/>
              <a:pPr>
                <a:defRPr/>
              </a:pPr>
              <a:t>‹#›</a:t>
            </a:fld>
            <a:endParaRPr lang="en-US" altLang="en-US"/>
          </a:p>
        </p:txBody>
      </p:sp>
    </p:spTree>
    <p:extLst>
      <p:ext uri="{BB962C8B-B14F-4D97-AF65-F5344CB8AC3E}">
        <p14:creationId xmlns:p14="http://schemas.microsoft.com/office/powerpoint/2010/main" val="291546134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xmlns="" id="{CF26DF14-37AD-4001-8E8A-C97C3E43D3BA}"/>
              </a:ext>
            </a:extLst>
          </p:cNvPr>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17411" name="Rectangle 3">
            <a:extLst>
              <a:ext uri="{FF2B5EF4-FFF2-40B4-BE49-F238E27FC236}">
                <a16:creationId xmlns:a16="http://schemas.microsoft.com/office/drawing/2014/main" xmlns="" id="{8CE807DC-1C97-419A-822F-CFF1EEE64F7C}"/>
              </a:ext>
            </a:extLst>
          </p:cNvPr>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2052"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3" name="Rectangle 5">
            <a:extLst>
              <a:ext uri="{FF2B5EF4-FFF2-40B4-BE49-F238E27FC236}">
                <a16:creationId xmlns:a16="http://schemas.microsoft.com/office/drawing/2014/main" xmlns="" id="{D31241DF-BDDB-427F-BFB8-EBF1B209C7B0}"/>
              </a:ext>
            </a:extLst>
          </p:cNvPr>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7414" name="Rectangle 6">
            <a:extLst>
              <a:ext uri="{FF2B5EF4-FFF2-40B4-BE49-F238E27FC236}">
                <a16:creationId xmlns:a16="http://schemas.microsoft.com/office/drawing/2014/main" xmlns="" id="{0A87F46F-FA3C-4101-84BF-0705AC662668}"/>
              </a:ext>
            </a:extLst>
          </p:cNvPr>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17415" name="Rectangle 7">
            <a:extLst>
              <a:ext uri="{FF2B5EF4-FFF2-40B4-BE49-F238E27FC236}">
                <a16:creationId xmlns:a16="http://schemas.microsoft.com/office/drawing/2014/main" xmlns="" id="{3066119B-8C15-47FF-9BF0-CE3FBD72385D}"/>
              </a:ext>
            </a:extLst>
          </p:cNvPr>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AD13ABFC-285E-4931-90A7-5DB85D091CB5}" type="slidenum">
              <a:rPr lang="en-US" altLang="en-US"/>
              <a:pPr>
                <a:defRPr/>
              </a:pPr>
              <a:t>‹#›</a:t>
            </a:fld>
            <a:endParaRPr lang="en-US" altLang="en-US"/>
          </a:p>
        </p:txBody>
      </p:sp>
    </p:spTree>
    <p:extLst>
      <p:ext uri="{BB962C8B-B14F-4D97-AF65-F5344CB8AC3E}">
        <p14:creationId xmlns:p14="http://schemas.microsoft.com/office/powerpoint/2010/main" val="3266420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Rot="1" noChangeArrowheads="1" noTextEdit="1"/>
          </p:cNvSpPr>
          <p:nvPr>
            <p:ph type="sldImg"/>
          </p:nvPr>
        </p:nvSpPr>
        <p:spPr>
          <a:ln/>
        </p:spPr>
      </p:sp>
      <p:sp>
        <p:nvSpPr>
          <p:cNvPr id="512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anose="020B0604020202020204" pitchFamily="34" charset="0"/>
            </a:endParaRPr>
          </a:p>
        </p:txBody>
      </p:sp>
    </p:spTree>
    <p:extLst>
      <p:ext uri="{BB962C8B-B14F-4D97-AF65-F5344CB8AC3E}">
        <p14:creationId xmlns:p14="http://schemas.microsoft.com/office/powerpoint/2010/main" val="9212122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2C5BCE7-2E7F-4CD2-939E-4CDFA0859FB5}" type="slidenum">
              <a:rPr lang="en-US" altLang="en-US" smtClean="0"/>
              <a:pPr/>
              <a:t>2</a:t>
            </a:fld>
            <a:endParaRPr lang="en-US" altLang="en-US" smtClean="0"/>
          </a:p>
        </p:txBody>
      </p:sp>
      <p:sp>
        <p:nvSpPr>
          <p:cNvPr id="7171" name="Rectangle 2"/>
          <p:cNvSpPr>
            <a:spLocks noRot="1" noChangeArrowheads="1" noTextEdit="1"/>
          </p:cNvSpPr>
          <p:nvPr>
            <p:ph type="sldImg"/>
          </p:nvPr>
        </p:nvSpPr>
        <p:spPr>
          <a:ln/>
        </p:spPr>
      </p:sp>
      <p:sp>
        <p:nvSpPr>
          <p:cNvPr id="71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36801849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CEC661A-5720-40A5-94A3-D4CCF31777E8}" type="slidenum">
              <a:rPr lang="en-US" altLang="en-US" smtClean="0"/>
              <a:pPr/>
              <a:t>3</a:t>
            </a:fld>
            <a:endParaRPr lang="en-US" altLang="en-US" smtClean="0"/>
          </a:p>
        </p:txBody>
      </p:sp>
      <p:sp>
        <p:nvSpPr>
          <p:cNvPr id="9219" name="Rectangle 2"/>
          <p:cNvSpPr>
            <a:spLocks noRot="1" noChangeArrowheads="1" noTextEdit="1"/>
          </p:cNvSpPr>
          <p:nvPr>
            <p:ph type="sldImg"/>
          </p:nvPr>
        </p:nvSpPr>
        <p:spPr>
          <a:ln/>
        </p:spPr>
      </p:sp>
      <p:sp>
        <p:nvSpPr>
          <p:cNvPr id="92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17206541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Rot="1" noChangeArrowheads="1" noTextEdit="1"/>
          </p:cNvSpPr>
          <p:nvPr>
            <p:ph type="sldImg"/>
          </p:nvPr>
        </p:nvSpPr>
        <p:spPr>
          <a:ln/>
        </p:spPr>
      </p:sp>
      <p:sp>
        <p:nvSpPr>
          <p:cNvPr id="1229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anose="020B0604020202020204" pitchFamily="34" charset="0"/>
            </a:endParaRPr>
          </a:p>
        </p:txBody>
      </p:sp>
    </p:spTree>
    <p:extLst>
      <p:ext uri="{BB962C8B-B14F-4D97-AF65-F5344CB8AC3E}">
        <p14:creationId xmlns:p14="http://schemas.microsoft.com/office/powerpoint/2010/main" val="19239922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Rot="1" noChangeArrowheads="1" noTextEdit="1"/>
          </p:cNvSpPr>
          <p:nvPr>
            <p:ph type="sldImg"/>
          </p:nvPr>
        </p:nvSpPr>
        <p:spPr>
          <a:ln/>
        </p:spPr>
      </p:sp>
      <p:sp>
        <p:nvSpPr>
          <p:cNvPr id="1433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anose="020B0604020202020204" pitchFamily="34" charset="0"/>
            </a:endParaRPr>
          </a:p>
        </p:txBody>
      </p:sp>
    </p:spTree>
    <p:extLst>
      <p:ext uri="{BB962C8B-B14F-4D97-AF65-F5344CB8AC3E}">
        <p14:creationId xmlns:p14="http://schemas.microsoft.com/office/powerpoint/2010/main" val="22697864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Rot="1" noChangeArrowheads="1" noTextEdit="1"/>
          </p:cNvSpPr>
          <p:nvPr>
            <p:ph type="sldImg"/>
          </p:nvPr>
        </p:nvSpPr>
        <p:spPr>
          <a:ln/>
        </p:spPr>
      </p:sp>
      <p:sp>
        <p:nvSpPr>
          <p:cNvPr id="1638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anose="020B0604020202020204" pitchFamily="34" charset="0"/>
            </a:endParaRPr>
          </a:p>
        </p:txBody>
      </p:sp>
    </p:spTree>
    <p:extLst>
      <p:ext uri="{BB962C8B-B14F-4D97-AF65-F5344CB8AC3E}">
        <p14:creationId xmlns:p14="http://schemas.microsoft.com/office/powerpoint/2010/main" val="41147262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970CA63E-DFE8-42B0-9567-E895030F2521}" type="slidenum">
              <a:rPr lang="en-US" altLang="en-US" smtClean="0"/>
              <a:pPr/>
              <a:t>8</a:t>
            </a:fld>
            <a:endParaRPr lang="en-US" altLang="en-US" smtClean="0"/>
          </a:p>
        </p:txBody>
      </p:sp>
      <p:sp>
        <p:nvSpPr>
          <p:cNvPr id="18435" name="Rectangle 2"/>
          <p:cNvSpPr>
            <a:spLocks noRot="1" noChangeArrowheads="1" noTextEdit="1"/>
          </p:cNvSpPr>
          <p:nvPr>
            <p:ph type="sldImg"/>
          </p:nvPr>
        </p:nvSpPr>
        <p:spPr>
          <a:ln/>
        </p:spPr>
      </p:sp>
      <p:sp>
        <p:nvSpPr>
          <p:cNvPr id="184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38448950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Rot="1" noChangeArrowheads="1" noTextEdit="1"/>
          </p:cNvSpPr>
          <p:nvPr>
            <p:ph type="sldImg"/>
          </p:nvPr>
        </p:nvSpPr>
        <p:spPr>
          <a:ln/>
        </p:spPr>
      </p:sp>
      <p:sp>
        <p:nvSpPr>
          <p:cNvPr id="215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anose="020B0604020202020204" pitchFamily="34" charset="0"/>
            </a:endParaRPr>
          </a:p>
        </p:txBody>
      </p:sp>
    </p:spTree>
    <p:extLst>
      <p:ext uri="{BB962C8B-B14F-4D97-AF65-F5344CB8AC3E}">
        <p14:creationId xmlns:p14="http://schemas.microsoft.com/office/powerpoint/2010/main" val="12714973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14D3B388-EDEA-4694-97F8-A669C1FCC664}" type="slidenum">
              <a:rPr lang="en-US" altLang="en-US" smtClean="0"/>
              <a:pPr/>
              <a:t>12</a:t>
            </a:fld>
            <a:endParaRPr lang="en-US" altLang="en-US" smtClean="0"/>
          </a:p>
        </p:txBody>
      </p:sp>
      <p:sp>
        <p:nvSpPr>
          <p:cNvPr id="24579" name="Rectangle 2"/>
          <p:cNvSpPr>
            <a:spLocks noRot="1" noChangeArrowheads="1" noTextEdit="1"/>
          </p:cNvSpPr>
          <p:nvPr>
            <p:ph type="sldImg"/>
          </p:nvPr>
        </p:nvSpPr>
        <p:spPr>
          <a:ln/>
        </p:spPr>
      </p:sp>
      <p:sp>
        <p:nvSpPr>
          <p:cNvPr id="245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7961324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Rot="1" noChangeArrowheads="1" noTextEdit="1"/>
          </p:cNvSpPr>
          <p:nvPr>
            <p:ph type="sldImg"/>
          </p:nvPr>
        </p:nvSpPr>
        <p:spPr>
          <a:ln/>
        </p:spPr>
      </p:sp>
      <p:sp>
        <p:nvSpPr>
          <p:cNvPr id="2765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anose="020B0604020202020204" pitchFamily="34" charset="0"/>
            </a:endParaRPr>
          </a:p>
        </p:txBody>
      </p:sp>
    </p:spTree>
    <p:extLst>
      <p:ext uri="{BB962C8B-B14F-4D97-AF65-F5344CB8AC3E}">
        <p14:creationId xmlns:p14="http://schemas.microsoft.com/office/powerpoint/2010/main" val="34547344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091BCD59-D8DE-4519-8C46-6004948CEA00}" type="slidenum">
              <a:rPr lang="en-US" altLang="en-US" smtClean="0"/>
              <a:pPr/>
              <a:t>15</a:t>
            </a:fld>
            <a:endParaRPr lang="en-US" altLang="en-US" smtClean="0"/>
          </a:p>
        </p:txBody>
      </p:sp>
      <p:sp>
        <p:nvSpPr>
          <p:cNvPr id="29699" name="Rectangle 2"/>
          <p:cNvSpPr>
            <a:spLocks noRot="1" noChangeArrowheads="1" noTextEdit="1"/>
          </p:cNvSpPr>
          <p:nvPr>
            <p:ph type="sldImg"/>
          </p:nvPr>
        </p:nvSpPr>
        <p:spPr>
          <a:ln/>
        </p:spPr>
      </p:sp>
      <p:sp>
        <p:nvSpPr>
          <p:cNvPr id="297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41425690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Rot="1" noChangeArrowheads="1" noTextEdit="1"/>
          </p:cNvSpPr>
          <p:nvPr>
            <p:ph type="sldImg"/>
          </p:nvPr>
        </p:nvSpPr>
        <p:spPr>
          <a:ln/>
        </p:spPr>
      </p:sp>
      <p:sp>
        <p:nvSpPr>
          <p:cNvPr id="3277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anose="020B0604020202020204" pitchFamily="34" charset="0"/>
            </a:endParaRPr>
          </a:p>
        </p:txBody>
      </p:sp>
    </p:spTree>
    <p:extLst>
      <p:ext uri="{BB962C8B-B14F-4D97-AF65-F5344CB8AC3E}">
        <p14:creationId xmlns:p14="http://schemas.microsoft.com/office/powerpoint/2010/main" val="2443351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227D65A-A9FF-45B2-B916-FC63E8527F49}" type="slidenum">
              <a:rPr lang="en-US" altLang="en-US" smtClean="0"/>
              <a:pPr/>
              <a:t>20</a:t>
            </a:fld>
            <a:endParaRPr lang="en-US" altLang="en-US" smtClean="0"/>
          </a:p>
        </p:txBody>
      </p:sp>
      <p:sp>
        <p:nvSpPr>
          <p:cNvPr id="36867" name="Rectangle 2"/>
          <p:cNvSpPr>
            <a:spLocks noRot="1" noChangeArrowheads="1" noTextEdit="1"/>
          </p:cNvSpPr>
          <p:nvPr>
            <p:ph type="sldImg"/>
          </p:nvPr>
        </p:nvSpPr>
        <p:spPr>
          <a:ln/>
        </p:spPr>
      </p:sp>
      <p:sp>
        <p:nvSpPr>
          <p:cNvPr id="368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5990681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a:extLst>
              <a:ext uri="{FF2B5EF4-FFF2-40B4-BE49-F238E27FC236}">
                <a16:creationId xmlns:a16="http://schemas.microsoft.com/office/drawing/2014/main" xmlns="" id="{422EF862-BDAB-4013-9770-A541C07DDF80}"/>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0CF2896C-5270-489C-B3CA-020B85D189CE}"/>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xmlns="" id="{F0E32807-D765-410F-BE58-095783C937AD}"/>
              </a:ext>
            </a:extLst>
          </p:cNvPr>
          <p:cNvSpPr>
            <a:spLocks noGrp="1" noChangeArrowheads="1"/>
          </p:cNvSpPr>
          <p:nvPr>
            <p:ph type="sldNum" sz="quarter" idx="12"/>
          </p:nvPr>
        </p:nvSpPr>
        <p:spPr>
          <a:ln/>
        </p:spPr>
        <p:txBody>
          <a:bodyPr/>
          <a:lstStyle>
            <a:lvl1pPr>
              <a:defRPr/>
            </a:lvl1pPr>
          </a:lstStyle>
          <a:p>
            <a:pPr>
              <a:defRPr/>
            </a:pPr>
            <a:fld id="{9BBA098D-8175-430D-B4EC-EE380CBD7D19}" type="slidenum">
              <a:rPr lang="en-US" altLang="en-US"/>
              <a:pPr>
                <a:defRPr/>
              </a:pPr>
              <a:t>‹#›</a:t>
            </a:fld>
            <a:endParaRPr lang="en-US" altLang="en-US"/>
          </a:p>
        </p:txBody>
      </p:sp>
    </p:spTree>
    <p:extLst>
      <p:ext uri="{BB962C8B-B14F-4D97-AF65-F5344CB8AC3E}">
        <p14:creationId xmlns:p14="http://schemas.microsoft.com/office/powerpoint/2010/main" val="35856471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xmlns="" id="{422EF862-BDAB-4013-9770-A541C07DDF80}"/>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0CF2896C-5270-489C-B3CA-020B85D189CE}"/>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xmlns="" id="{F0E32807-D765-410F-BE58-095783C937AD}"/>
              </a:ext>
            </a:extLst>
          </p:cNvPr>
          <p:cNvSpPr>
            <a:spLocks noGrp="1" noChangeArrowheads="1"/>
          </p:cNvSpPr>
          <p:nvPr>
            <p:ph type="sldNum" sz="quarter" idx="12"/>
          </p:nvPr>
        </p:nvSpPr>
        <p:spPr>
          <a:ln/>
        </p:spPr>
        <p:txBody>
          <a:bodyPr/>
          <a:lstStyle>
            <a:lvl1pPr>
              <a:defRPr/>
            </a:lvl1pPr>
          </a:lstStyle>
          <a:p>
            <a:pPr>
              <a:defRPr/>
            </a:pPr>
            <a:fld id="{ABCED02A-7084-4744-A748-0003635128CA}" type="slidenum">
              <a:rPr lang="en-US" altLang="en-US"/>
              <a:pPr>
                <a:defRPr/>
              </a:pPr>
              <a:t>‹#›</a:t>
            </a:fld>
            <a:endParaRPr lang="en-US" altLang="en-US"/>
          </a:p>
        </p:txBody>
      </p:sp>
    </p:spTree>
    <p:extLst>
      <p:ext uri="{BB962C8B-B14F-4D97-AF65-F5344CB8AC3E}">
        <p14:creationId xmlns:p14="http://schemas.microsoft.com/office/powerpoint/2010/main" val="37181953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xmlns="" id="{422EF862-BDAB-4013-9770-A541C07DDF80}"/>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0CF2896C-5270-489C-B3CA-020B85D189CE}"/>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xmlns="" id="{F0E32807-D765-410F-BE58-095783C937AD}"/>
              </a:ext>
            </a:extLst>
          </p:cNvPr>
          <p:cNvSpPr>
            <a:spLocks noGrp="1" noChangeArrowheads="1"/>
          </p:cNvSpPr>
          <p:nvPr>
            <p:ph type="sldNum" sz="quarter" idx="12"/>
          </p:nvPr>
        </p:nvSpPr>
        <p:spPr>
          <a:ln/>
        </p:spPr>
        <p:txBody>
          <a:bodyPr/>
          <a:lstStyle>
            <a:lvl1pPr>
              <a:defRPr/>
            </a:lvl1pPr>
          </a:lstStyle>
          <a:p>
            <a:pPr>
              <a:defRPr/>
            </a:pPr>
            <a:fld id="{DD3703EC-72B5-4541-95B0-D5FA76010C2A}" type="slidenum">
              <a:rPr lang="en-US" altLang="en-US"/>
              <a:pPr>
                <a:defRPr/>
              </a:pPr>
              <a:t>‹#›</a:t>
            </a:fld>
            <a:endParaRPr lang="en-US" altLang="en-US"/>
          </a:p>
        </p:txBody>
      </p:sp>
    </p:spTree>
    <p:extLst>
      <p:ext uri="{BB962C8B-B14F-4D97-AF65-F5344CB8AC3E}">
        <p14:creationId xmlns:p14="http://schemas.microsoft.com/office/powerpoint/2010/main" val="17739085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xmlns="" id="{422EF862-BDAB-4013-9770-A541C07DDF80}"/>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xmlns="" id="{0CF2896C-5270-489C-B3CA-020B85D189CE}"/>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xmlns="" id="{F0E32807-D765-410F-BE58-095783C937AD}"/>
              </a:ext>
            </a:extLst>
          </p:cNvPr>
          <p:cNvSpPr>
            <a:spLocks noGrp="1" noChangeArrowheads="1"/>
          </p:cNvSpPr>
          <p:nvPr>
            <p:ph type="sldNum" sz="quarter" idx="12"/>
          </p:nvPr>
        </p:nvSpPr>
        <p:spPr>
          <a:ln/>
        </p:spPr>
        <p:txBody>
          <a:bodyPr/>
          <a:lstStyle>
            <a:lvl1pPr>
              <a:defRPr/>
            </a:lvl1pPr>
          </a:lstStyle>
          <a:p>
            <a:pPr>
              <a:defRPr/>
            </a:pPr>
            <a:fld id="{B74AD668-AE95-4A9D-9ACA-FA0B9DA0173D}" type="slidenum">
              <a:rPr lang="en-US" altLang="en-US"/>
              <a:pPr>
                <a:defRPr/>
              </a:pPr>
              <a:t>‹#›</a:t>
            </a:fld>
            <a:endParaRPr lang="en-US" altLang="en-US"/>
          </a:p>
        </p:txBody>
      </p:sp>
    </p:spTree>
    <p:extLst>
      <p:ext uri="{BB962C8B-B14F-4D97-AF65-F5344CB8AC3E}">
        <p14:creationId xmlns:p14="http://schemas.microsoft.com/office/powerpoint/2010/main" val="14343967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xmlns="" id="{422EF862-BDAB-4013-9770-A541C07DDF80}"/>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5">
            <a:extLst>
              <a:ext uri="{FF2B5EF4-FFF2-40B4-BE49-F238E27FC236}">
                <a16:creationId xmlns:a16="http://schemas.microsoft.com/office/drawing/2014/main" xmlns="" id="{0CF2896C-5270-489C-B3CA-020B85D189CE}"/>
              </a:ext>
            </a:extLst>
          </p:cNvPr>
          <p:cNvSpPr>
            <a:spLocks noGrp="1" noChangeArrowheads="1"/>
          </p:cNvSpPr>
          <p:nvPr>
            <p:ph type="ftr" sz="quarter" idx="11"/>
          </p:nvPr>
        </p:nvSpPr>
        <p:spPr>
          <a:ln/>
        </p:spPr>
        <p:txBody>
          <a:bodyPr/>
          <a:lstStyle>
            <a:lvl1pPr>
              <a:defRPr/>
            </a:lvl1pPr>
          </a:lstStyle>
          <a:p>
            <a:pPr>
              <a:defRPr/>
            </a:pPr>
            <a:endParaRPr lang="en-US"/>
          </a:p>
        </p:txBody>
      </p:sp>
      <p:sp>
        <p:nvSpPr>
          <p:cNvPr id="9" name="Rectangle 6">
            <a:extLst>
              <a:ext uri="{FF2B5EF4-FFF2-40B4-BE49-F238E27FC236}">
                <a16:creationId xmlns:a16="http://schemas.microsoft.com/office/drawing/2014/main" xmlns="" id="{F0E32807-D765-410F-BE58-095783C937AD}"/>
              </a:ext>
            </a:extLst>
          </p:cNvPr>
          <p:cNvSpPr>
            <a:spLocks noGrp="1" noChangeArrowheads="1"/>
          </p:cNvSpPr>
          <p:nvPr>
            <p:ph type="sldNum" sz="quarter" idx="12"/>
          </p:nvPr>
        </p:nvSpPr>
        <p:spPr>
          <a:ln/>
        </p:spPr>
        <p:txBody>
          <a:bodyPr/>
          <a:lstStyle>
            <a:lvl1pPr>
              <a:defRPr/>
            </a:lvl1pPr>
          </a:lstStyle>
          <a:p>
            <a:pPr>
              <a:defRPr/>
            </a:pPr>
            <a:fld id="{FF3D0499-B921-4E0B-BD7C-5DCA2B5EC015}" type="slidenum">
              <a:rPr lang="en-US" altLang="en-US"/>
              <a:pPr>
                <a:defRPr/>
              </a:pPr>
              <a:t>‹#›</a:t>
            </a:fld>
            <a:endParaRPr lang="en-US" altLang="en-US"/>
          </a:p>
        </p:txBody>
      </p:sp>
    </p:spTree>
    <p:extLst>
      <p:ext uri="{BB962C8B-B14F-4D97-AF65-F5344CB8AC3E}">
        <p14:creationId xmlns:p14="http://schemas.microsoft.com/office/powerpoint/2010/main" val="3985732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xmlns="" id="{422EF862-BDAB-4013-9770-A541C07DDF80}"/>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5">
            <a:extLst>
              <a:ext uri="{FF2B5EF4-FFF2-40B4-BE49-F238E27FC236}">
                <a16:creationId xmlns:a16="http://schemas.microsoft.com/office/drawing/2014/main" xmlns="" id="{0CF2896C-5270-489C-B3CA-020B85D189CE}"/>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xmlns="" id="{F0E32807-D765-410F-BE58-095783C937AD}"/>
              </a:ext>
            </a:extLst>
          </p:cNvPr>
          <p:cNvSpPr>
            <a:spLocks noGrp="1" noChangeArrowheads="1"/>
          </p:cNvSpPr>
          <p:nvPr>
            <p:ph type="sldNum" sz="quarter" idx="12"/>
          </p:nvPr>
        </p:nvSpPr>
        <p:spPr>
          <a:ln/>
        </p:spPr>
        <p:txBody>
          <a:bodyPr/>
          <a:lstStyle>
            <a:lvl1pPr>
              <a:defRPr/>
            </a:lvl1pPr>
          </a:lstStyle>
          <a:p>
            <a:pPr>
              <a:defRPr/>
            </a:pPr>
            <a:fld id="{34D1F225-7463-49C2-90B6-50D6A6A55D7A}" type="slidenum">
              <a:rPr lang="en-US" altLang="en-US"/>
              <a:pPr>
                <a:defRPr/>
              </a:pPr>
              <a:t>‹#›</a:t>
            </a:fld>
            <a:endParaRPr lang="en-US" altLang="en-US"/>
          </a:p>
        </p:txBody>
      </p:sp>
    </p:spTree>
    <p:extLst>
      <p:ext uri="{BB962C8B-B14F-4D97-AF65-F5344CB8AC3E}">
        <p14:creationId xmlns:p14="http://schemas.microsoft.com/office/powerpoint/2010/main" val="306484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xmlns="" id="{422EF862-BDAB-4013-9770-A541C07DDF80}"/>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5">
            <a:extLst>
              <a:ext uri="{FF2B5EF4-FFF2-40B4-BE49-F238E27FC236}">
                <a16:creationId xmlns:a16="http://schemas.microsoft.com/office/drawing/2014/main" xmlns="" id="{0CF2896C-5270-489C-B3CA-020B85D189CE}"/>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6">
            <a:extLst>
              <a:ext uri="{FF2B5EF4-FFF2-40B4-BE49-F238E27FC236}">
                <a16:creationId xmlns:a16="http://schemas.microsoft.com/office/drawing/2014/main" xmlns="" id="{F0E32807-D765-410F-BE58-095783C937AD}"/>
              </a:ext>
            </a:extLst>
          </p:cNvPr>
          <p:cNvSpPr>
            <a:spLocks noGrp="1" noChangeArrowheads="1"/>
          </p:cNvSpPr>
          <p:nvPr>
            <p:ph type="sldNum" sz="quarter" idx="12"/>
          </p:nvPr>
        </p:nvSpPr>
        <p:spPr>
          <a:ln/>
        </p:spPr>
        <p:txBody>
          <a:bodyPr/>
          <a:lstStyle>
            <a:lvl1pPr>
              <a:defRPr/>
            </a:lvl1pPr>
          </a:lstStyle>
          <a:p>
            <a:pPr>
              <a:defRPr/>
            </a:pPr>
            <a:fld id="{70E945E3-A48C-46B6-9837-5E26CA4E11D9}" type="slidenum">
              <a:rPr lang="en-US" altLang="en-US"/>
              <a:pPr>
                <a:defRPr/>
              </a:pPr>
              <a:t>‹#›</a:t>
            </a:fld>
            <a:endParaRPr lang="en-US" altLang="en-US"/>
          </a:p>
        </p:txBody>
      </p:sp>
    </p:spTree>
    <p:extLst>
      <p:ext uri="{BB962C8B-B14F-4D97-AF65-F5344CB8AC3E}">
        <p14:creationId xmlns:p14="http://schemas.microsoft.com/office/powerpoint/2010/main" val="42710540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xmlns="" id="{422EF862-BDAB-4013-9770-A541C07DDF80}"/>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xmlns="" id="{0CF2896C-5270-489C-B3CA-020B85D189CE}"/>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xmlns="" id="{F0E32807-D765-410F-BE58-095783C937AD}"/>
              </a:ext>
            </a:extLst>
          </p:cNvPr>
          <p:cNvSpPr>
            <a:spLocks noGrp="1" noChangeArrowheads="1"/>
          </p:cNvSpPr>
          <p:nvPr>
            <p:ph type="sldNum" sz="quarter" idx="12"/>
          </p:nvPr>
        </p:nvSpPr>
        <p:spPr>
          <a:ln/>
        </p:spPr>
        <p:txBody>
          <a:bodyPr/>
          <a:lstStyle>
            <a:lvl1pPr>
              <a:defRPr/>
            </a:lvl1pPr>
          </a:lstStyle>
          <a:p>
            <a:pPr>
              <a:defRPr/>
            </a:pPr>
            <a:fld id="{71270296-D570-4537-89B9-D400BA452146}" type="slidenum">
              <a:rPr lang="en-US" altLang="en-US"/>
              <a:pPr>
                <a:defRPr/>
              </a:pPr>
              <a:t>‹#›</a:t>
            </a:fld>
            <a:endParaRPr lang="en-US" altLang="en-US"/>
          </a:p>
        </p:txBody>
      </p:sp>
    </p:spTree>
    <p:extLst>
      <p:ext uri="{BB962C8B-B14F-4D97-AF65-F5344CB8AC3E}">
        <p14:creationId xmlns:p14="http://schemas.microsoft.com/office/powerpoint/2010/main" val="33231049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xmlns="" id="{422EF862-BDAB-4013-9770-A541C07DDF80}"/>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xmlns="" id="{0CF2896C-5270-489C-B3CA-020B85D189CE}"/>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xmlns="" id="{F0E32807-D765-410F-BE58-095783C937AD}"/>
              </a:ext>
            </a:extLst>
          </p:cNvPr>
          <p:cNvSpPr>
            <a:spLocks noGrp="1" noChangeArrowheads="1"/>
          </p:cNvSpPr>
          <p:nvPr>
            <p:ph type="sldNum" sz="quarter" idx="12"/>
          </p:nvPr>
        </p:nvSpPr>
        <p:spPr>
          <a:ln/>
        </p:spPr>
        <p:txBody>
          <a:bodyPr/>
          <a:lstStyle>
            <a:lvl1pPr>
              <a:defRPr/>
            </a:lvl1pPr>
          </a:lstStyle>
          <a:p>
            <a:pPr>
              <a:defRPr/>
            </a:pPr>
            <a:fld id="{D6CF0F5E-5D06-48ED-A983-CE49ED5C2785}" type="slidenum">
              <a:rPr lang="en-US" altLang="en-US"/>
              <a:pPr>
                <a:defRPr/>
              </a:pPr>
              <a:t>‹#›</a:t>
            </a:fld>
            <a:endParaRPr lang="en-US" altLang="en-US"/>
          </a:p>
        </p:txBody>
      </p:sp>
    </p:spTree>
    <p:extLst>
      <p:ext uri="{BB962C8B-B14F-4D97-AF65-F5344CB8AC3E}">
        <p14:creationId xmlns:p14="http://schemas.microsoft.com/office/powerpoint/2010/main" val="7153769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xmlns="" id="{422EF862-BDAB-4013-9770-A541C07DDF80}"/>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0CF2896C-5270-489C-B3CA-020B85D189CE}"/>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xmlns="" id="{F0E32807-D765-410F-BE58-095783C937AD}"/>
              </a:ext>
            </a:extLst>
          </p:cNvPr>
          <p:cNvSpPr>
            <a:spLocks noGrp="1" noChangeArrowheads="1"/>
          </p:cNvSpPr>
          <p:nvPr>
            <p:ph type="sldNum" sz="quarter" idx="12"/>
          </p:nvPr>
        </p:nvSpPr>
        <p:spPr>
          <a:ln/>
        </p:spPr>
        <p:txBody>
          <a:bodyPr/>
          <a:lstStyle>
            <a:lvl1pPr>
              <a:defRPr/>
            </a:lvl1pPr>
          </a:lstStyle>
          <a:p>
            <a:pPr>
              <a:defRPr/>
            </a:pPr>
            <a:fld id="{6F1B7F42-FDC9-4986-9F30-A69FB105AF1A}" type="slidenum">
              <a:rPr lang="en-US" altLang="en-US"/>
              <a:pPr>
                <a:defRPr/>
              </a:pPr>
              <a:t>‹#›</a:t>
            </a:fld>
            <a:endParaRPr lang="en-US" altLang="en-US"/>
          </a:p>
        </p:txBody>
      </p:sp>
    </p:spTree>
    <p:extLst>
      <p:ext uri="{BB962C8B-B14F-4D97-AF65-F5344CB8AC3E}">
        <p14:creationId xmlns:p14="http://schemas.microsoft.com/office/powerpoint/2010/main" val="35387713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xmlns="" id="{422EF862-BDAB-4013-9770-A541C07DDF80}"/>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0CF2896C-5270-489C-B3CA-020B85D189CE}"/>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xmlns="" id="{F0E32807-D765-410F-BE58-095783C937AD}"/>
              </a:ext>
            </a:extLst>
          </p:cNvPr>
          <p:cNvSpPr>
            <a:spLocks noGrp="1" noChangeArrowheads="1"/>
          </p:cNvSpPr>
          <p:nvPr>
            <p:ph type="sldNum" sz="quarter" idx="12"/>
          </p:nvPr>
        </p:nvSpPr>
        <p:spPr>
          <a:ln/>
        </p:spPr>
        <p:txBody>
          <a:bodyPr/>
          <a:lstStyle>
            <a:lvl1pPr>
              <a:defRPr/>
            </a:lvl1pPr>
          </a:lstStyle>
          <a:p>
            <a:pPr>
              <a:defRPr/>
            </a:pPr>
            <a:fld id="{E7A62AD2-C328-467A-9426-64A0ECC47FA7}" type="slidenum">
              <a:rPr lang="en-US" altLang="en-US"/>
              <a:pPr>
                <a:defRPr/>
              </a:pPr>
              <a:t>‹#›</a:t>
            </a:fld>
            <a:endParaRPr lang="en-US" altLang="en-US"/>
          </a:p>
        </p:txBody>
      </p:sp>
    </p:spTree>
    <p:extLst>
      <p:ext uri="{BB962C8B-B14F-4D97-AF65-F5344CB8AC3E}">
        <p14:creationId xmlns:p14="http://schemas.microsoft.com/office/powerpoint/2010/main" val="39358554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a:extLst>
              <a:ext uri="{FF2B5EF4-FFF2-40B4-BE49-F238E27FC236}">
                <a16:creationId xmlns:a16="http://schemas.microsoft.com/office/drawing/2014/main" xmlns="" id="{422EF862-BDAB-4013-9770-A541C07DDF80}"/>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5">
            <a:extLst>
              <a:ext uri="{FF2B5EF4-FFF2-40B4-BE49-F238E27FC236}">
                <a16:creationId xmlns:a16="http://schemas.microsoft.com/office/drawing/2014/main" xmlns="" id="{0CF2896C-5270-489C-B3CA-020B85D189CE}"/>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xmlns="" id="{F0E32807-D765-410F-BE58-095783C937AD}"/>
              </a:ext>
            </a:extLst>
          </p:cNvPr>
          <p:cNvSpPr>
            <a:spLocks noGrp="1" noChangeArrowheads="1"/>
          </p:cNvSpPr>
          <p:nvPr>
            <p:ph type="sldNum" sz="quarter" idx="12"/>
          </p:nvPr>
        </p:nvSpPr>
        <p:spPr>
          <a:ln/>
        </p:spPr>
        <p:txBody>
          <a:bodyPr/>
          <a:lstStyle>
            <a:lvl1pPr>
              <a:defRPr/>
            </a:lvl1pPr>
          </a:lstStyle>
          <a:p>
            <a:pPr>
              <a:defRPr/>
            </a:pPr>
            <a:fld id="{C8EFACF7-E1EE-437F-A933-25488FD5D978}" type="slidenum">
              <a:rPr lang="en-US" altLang="en-US"/>
              <a:pPr>
                <a:defRPr/>
              </a:pPr>
              <a:t>‹#›</a:t>
            </a:fld>
            <a:endParaRPr lang="en-US" altLang="en-US"/>
          </a:p>
        </p:txBody>
      </p:sp>
    </p:spTree>
    <p:extLst>
      <p:ext uri="{BB962C8B-B14F-4D97-AF65-F5344CB8AC3E}">
        <p14:creationId xmlns:p14="http://schemas.microsoft.com/office/powerpoint/2010/main" val="9543498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a:extLst>
              <a:ext uri="{FF2B5EF4-FFF2-40B4-BE49-F238E27FC236}">
                <a16:creationId xmlns:a16="http://schemas.microsoft.com/office/drawing/2014/main" xmlns="" id="{422EF862-BDAB-4013-9770-A541C07DDF80}"/>
              </a:ext>
            </a:extLst>
          </p:cNvPr>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a:defRPr/>
            </a:pPr>
            <a:endParaRPr lang="en-US"/>
          </a:p>
        </p:txBody>
      </p:sp>
      <p:sp>
        <p:nvSpPr>
          <p:cNvPr id="1029" name="Rectangle 5">
            <a:extLst>
              <a:ext uri="{FF2B5EF4-FFF2-40B4-BE49-F238E27FC236}">
                <a16:creationId xmlns:a16="http://schemas.microsoft.com/office/drawing/2014/main" xmlns="" id="{0CF2896C-5270-489C-B3CA-020B85D189CE}"/>
              </a:ext>
            </a:extLst>
          </p:cNvPr>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a:defRPr/>
            </a:pPr>
            <a:endParaRPr lang="en-US"/>
          </a:p>
        </p:txBody>
      </p:sp>
      <p:sp>
        <p:nvSpPr>
          <p:cNvPr id="1030" name="Rectangle 6">
            <a:extLst>
              <a:ext uri="{FF2B5EF4-FFF2-40B4-BE49-F238E27FC236}">
                <a16:creationId xmlns:a16="http://schemas.microsoft.com/office/drawing/2014/main" xmlns="" id="{F0E32807-D765-410F-BE58-095783C937AD}"/>
              </a:ext>
            </a:extLst>
          </p:cNvPr>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16999552-C522-4916-BC81-5E55B2139CE6}"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10.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ubtitle 5"/>
          <p:cNvSpPr>
            <a:spLocks noGrp="1" noChangeArrowheads="1"/>
          </p:cNvSpPr>
          <p:nvPr>
            <p:ph type="subTitle" idx="1"/>
          </p:nvPr>
        </p:nvSpPr>
        <p:spPr>
          <a:xfrm>
            <a:off x="1295400" y="4121150"/>
            <a:ext cx="6400800" cy="2736850"/>
          </a:xfrm>
        </p:spPr>
        <p:txBody>
          <a:bodyPr/>
          <a:lstStyle/>
          <a:p>
            <a:pPr eaLnBrk="1" hangingPunct="1"/>
            <a:endParaRPr lang="en-US" altLang="en-US" smtClean="0"/>
          </a:p>
          <a:p>
            <a:pPr eaLnBrk="1" hangingPunct="1"/>
            <a:r>
              <a:rPr lang="en-US" altLang="en-US" sz="3600" smtClean="0">
                <a:cs typeface="Arial" panose="020B0604020202020204" pitchFamily="34" charset="0"/>
              </a:rPr>
              <a:t> ST800 </a:t>
            </a:r>
          </a:p>
          <a:p>
            <a:pPr eaLnBrk="1" hangingPunct="1"/>
            <a:r>
              <a:rPr lang="en-US" altLang="en-US" sz="3600" b="1" u="sng" smtClean="0">
                <a:cs typeface="Arial" panose="020B0604020202020204" pitchFamily="34" charset="0"/>
              </a:rPr>
              <a:t>S</a:t>
            </a:r>
            <a:r>
              <a:rPr lang="en-US" altLang="en-US" sz="3600" smtClean="0">
                <a:cs typeface="Arial" panose="020B0604020202020204" pitchFamily="34" charset="0"/>
              </a:rPr>
              <a:t>ervice </a:t>
            </a:r>
            <a:r>
              <a:rPr lang="en-US" altLang="en-US" sz="3600" b="1" u="sng" smtClean="0">
                <a:cs typeface="Arial" panose="020B0604020202020204" pitchFamily="34" charset="0"/>
              </a:rPr>
              <a:t>T</a:t>
            </a:r>
            <a:r>
              <a:rPr lang="en-US" altLang="en-US" sz="3600" smtClean="0">
                <a:cs typeface="Arial" panose="020B0604020202020204" pitchFamily="34" charset="0"/>
              </a:rPr>
              <a:t>ester, </a:t>
            </a:r>
            <a:r>
              <a:rPr lang="en-US" altLang="en-US" sz="3600" b="1" u="sng" smtClean="0">
                <a:cs typeface="Arial" panose="020B0604020202020204" pitchFamily="34" charset="0"/>
              </a:rPr>
              <a:t>800</a:t>
            </a:r>
            <a:r>
              <a:rPr lang="en-US" altLang="en-US" sz="3600" smtClean="0">
                <a:cs typeface="Arial" panose="020B0604020202020204" pitchFamily="34" charset="0"/>
              </a:rPr>
              <a:t> Amps</a:t>
            </a:r>
          </a:p>
          <a:p>
            <a:pPr eaLnBrk="1" hangingPunct="1"/>
            <a:endParaRPr lang="en-US" altLang="en-US" sz="3600" smtClean="0">
              <a:cs typeface="Arial" panose="020B0604020202020204" pitchFamily="34" charset="0"/>
            </a:endParaRPr>
          </a:p>
          <a:p>
            <a:pPr eaLnBrk="1" hangingPunct="1"/>
            <a:endParaRPr lang="en-US" altLang="en-US" sz="3600" smtClean="0">
              <a:cs typeface="Arial" panose="020B0604020202020204" pitchFamily="34" charset="0"/>
            </a:endParaRPr>
          </a:p>
        </p:txBody>
      </p:sp>
      <p:pic>
        <p:nvPicPr>
          <p:cNvPr id="4099" name="Picture 2"/>
          <p:cNvPicPr>
            <a:picLocks noChangeAspect="1" noChangeArrowheads="1"/>
          </p:cNvPicPr>
          <p:nvPr/>
        </p:nvPicPr>
        <p:blipFill>
          <a:blip r:embed="rId3">
            <a:extLst>
              <a:ext uri="{28A0092B-C50C-407E-A947-70E740481C1C}">
                <a14:useLocalDpi xmlns:a14="http://schemas.microsoft.com/office/drawing/2010/main" val="0"/>
              </a:ext>
            </a:extLst>
          </a:blip>
          <a:srcRect l="1149" t="2652" r="1149" b="1923"/>
          <a:stretch>
            <a:fillRect/>
          </a:stretch>
        </p:blipFill>
        <p:spPr bwMode="auto">
          <a:xfrm>
            <a:off x="2362200" y="304800"/>
            <a:ext cx="4724400"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29025" y="2566988"/>
            <a:ext cx="1885950" cy="172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US" altLang="en-US" smtClean="0"/>
              <a:t>Overview</a:t>
            </a:r>
          </a:p>
        </p:txBody>
      </p:sp>
      <p:sp>
        <p:nvSpPr>
          <p:cNvPr id="6147" name="Rectangle 3"/>
          <p:cNvSpPr>
            <a:spLocks noGrp="1" noChangeArrowheads="1"/>
          </p:cNvSpPr>
          <p:nvPr>
            <p:ph type="body" idx="1"/>
          </p:nvPr>
        </p:nvSpPr>
        <p:spPr/>
        <p:txBody>
          <a:bodyPr/>
          <a:lstStyle/>
          <a:p>
            <a:pPr eaLnBrk="1" hangingPunct="1"/>
            <a:r>
              <a:rPr lang="en-US" altLang="en-US" smtClean="0"/>
              <a:t>Theory of Operation &amp; Principles</a:t>
            </a:r>
          </a:p>
          <a:p>
            <a:pPr eaLnBrk="1" hangingPunct="1"/>
            <a:r>
              <a:rPr lang="en-US" altLang="en-US" smtClean="0"/>
              <a:t>Equipment Overview</a:t>
            </a:r>
          </a:p>
          <a:p>
            <a:pPr eaLnBrk="1" hangingPunct="1"/>
            <a:r>
              <a:rPr lang="en-US" altLang="en-US" smtClean="0"/>
              <a:t>Procedures</a:t>
            </a:r>
          </a:p>
          <a:p>
            <a:pPr eaLnBrk="1" hangingPunct="1"/>
            <a:r>
              <a:rPr lang="en-US" altLang="en-US" smtClean="0"/>
              <a:t>Features</a:t>
            </a:r>
          </a:p>
          <a:p>
            <a:pPr eaLnBrk="1" hangingPunct="1">
              <a:buFontTx/>
              <a:buNone/>
            </a:pPr>
            <a:endParaRPr lang="en-US" altLang="en-US"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US" altLang="en-US" smtClean="0"/>
              <a:t>Theory of Operation &amp; Principle</a:t>
            </a:r>
          </a:p>
        </p:txBody>
      </p:sp>
      <p:sp>
        <p:nvSpPr>
          <p:cNvPr id="6147" name="Rectangle 3">
            <a:extLst>
              <a:ext uri="{FF2B5EF4-FFF2-40B4-BE49-F238E27FC236}">
                <a16:creationId xmlns:a16="http://schemas.microsoft.com/office/drawing/2014/main" xmlns="" id="{215C84B5-86D2-4F4E-8EFE-3BAF1D0FB291}"/>
              </a:ext>
            </a:extLst>
          </p:cNvPr>
          <p:cNvSpPr>
            <a:spLocks noGrp="1" noChangeArrowheads="1"/>
          </p:cNvSpPr>
          <p:nvPr>
            <p:ph type="body" idx="1"/>
          </p:nvPr>
        </p:nvSpPr>
        <p:spPr>
          <a:xfrm>
            <a:off x="457200" y="1600200"/>
            <a:ext cx="8229600" cy="4983163"/>
          </a:xfrm>
        </p:spPr>
        <p:txBody>
          <a:bodyPr/>
          <a:lstStyle/>
          <a:p>
            <a:pPr eaLnBrk="1" hangingPunct="1">
              <a:defRPr/>
            </a:pPr>
            <a:r>
              <a:rPr lang="en-US" altLang="en-US" sz="2800" dirty="0"/>
              <a:t>Using a microprocessor, the ST800 circulates a maximum of an 800 Amp pulse, through the cable assembly to test the instantaneous ampacity capability of a conductor, while simultaneously identifying it.</a:t>
            </a:r>
          </a:p>
          <a:p>
            <a:pPr eaLnBrk="1" hangingPunct="1">
              <a:defRPr/>
            </a:pPr>
            <a:r>
              <a:rPr lang="en-US" altLang="en-US" sz="2800" dirty="0"/>
              <a:t>When the “V/I” button is in the “I” position, the ST800 will alternate between the current display and the pulse count every second until the current reaches 500 amps, then every other second until it reaches 800 amps.</a:t>
            </a:r>
          </a:p>
          <a:p>
            <a:pPr eaLnBrk="1" hangingPunct="1">
              <a:defRPr/>
            </a:pPr>
            <a:endParaRPr lang="en-US" altLang="en-US" sz="2800" dirty="0"/>
          </a:p>
          <a:p>
            <a:pPr eaLnBrk="1" hangingPunct="1">
              <a:defRPr/>
            </a:pPr>
            <a:endParaRPr lang="en-US" altLang="en-US" sz="2800" dirty="0"/>
          </a:p>
          <a:p>
            <a:pPr marL="0" indent="0" eaLnBrk="1" hangingPunct="1">
              <a:buFontTx/>
              <a:buNone/>
              <a:defRPr/>
            </a:pPr>
            <a:endParaRPr lang="en-US" altLang="en-US" sz="28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noChangeArrowheads="1"/>
          </p:cNvSpPr>
          <p:nvPr>
            <p:ph type="title"/>
          </p:nvPr>
        </p:nvSpPr>
        <p:spPr/>
        <p:txBody>
          <a:bodyPr/>
          <a:lstStyle/>
          <a:p>
            <a:r>
              <a:rPr lang="en-US" altLang="en-US" smtClean="0"/>
              <a:t>Theory of Operation &amp; Principle</a:t>
            </a:r>
          </a:p>
        </p:txBody>
      </p:sp>
      <p:sp>
        <p:nvSpPr>
          <p:cNvPr id="10243" name="Content Placeholder 2"/>
          <p:cNvSpPr>
            <a:spLocks noGrp="1" noChangeArrowheads="1"/>
          </p:cNvSpPr>
          <p:nvPr>
            <p:ph idx="1"/>
          </p:nvPr>
        </p:nvSpPr>
        <p:spPr/>
        <p:txBody>
          <a:bodyPr/>
          <a:lstStyle/>
          <a:p>
            <a:r>
              <a:rPr lang="en-US" altLang="en-US" smtClean="0"/>
              <a:t>When the “V/I” button is in the “V” position, the ST800 will alternate between the line voltage display and the pulse count every second until the current reaches 500 amps, then every other second until it reaches 800 amps.</a:t>
            </a:r>
          </a:p>
          <a:p>
            <a:r>
              <a:rPr lang="en-US" altLang="en-US" smtClean="0"/>
              <a:t>Operating voltage is from 10V AC to 500V AC.</a:t>
            </a:r>
          </a:p>
          <a:p>
            <a:endParaRPr lang="en-US" altLang="en-US" smtClean="0"/>
          </a:p>
          <a:p>
            <a:endParaRPr lang="en-US" altLang="en-US" smtClean="0"/>
          </a:p>
          <a:p>
            <a:endParaRPr lang="en-US" altLang="en-US"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noChangeArrowheads="1"/>
          </p:cNvSpPr>
          <p:nvPr>
            <p:ph type="title"/>
          </p:nvPr>
        </p:nvSpPr>
        <p:spPr>
          <a:xfrm>
            <a:off x="609600" y="20638"/>
            <a:ext cx="8153400" cy="715962"/>
          </a:xfrm>
        </p:spPr>
        <p:txBody>
          <a:bodyPr/>
          <a:lstStyle/>
          <a:p>
            <a:pPr eaLnBrk="1" hangingPunct="1"/>
            <a:r>
              <a:rPr lang="en-US" altLang="en-US" sz="2400" u="sng" smtClean="0">
                <a:cs typeface="Arial" panose="020B0604020202020204" pitchFamily="34" charset="0"/>
              </a:rPr>
              <a:t/>
            </a:r>
            <a:br>
              <a:rPr lang="en-US" altLang="en-US" sz="2400" u="sng" smtClean="0">
                <a:cs typeface="Arial" panose="020B0604020202020204" pitchFamily="34" charset="0"/>
              </a:rPr>
            </a:br>
            <a:r>
              <a:rPr lang="en-US" altLang="en-US" sz="3600" smtClean="0">
                <a:cs typeface="Arial" panose="020B0604020202020204" pitchFamily="34" charset="0"/>
              </a:rPr>
              <a:t>ST800 Push Button Controls </a:t>
            </a:r>
            <a:r>
              <a:rPr lang="en-US" altLang="en-US" sz="3600" smtClean="0">
                <a:solidFill>
                  <a:srgbClr val="002060"/>
                </a:solidFill>
                <a:cs typeface="Arial" panose="020B0604020202020204" pitchFamily="34" charset="0"/>
              </a:rPr>
              <a:t/>
            </a:r>
            <a:br>
              <a:rPr lang="en-US" altLang="en-US" sz="3600" smtClean="0">
                <a:solidFill>
                  <a:srgbClr val="002060"/>
                </a:solidFill>
                <a:cs typeface="Arial" panose="020B0604020202020204" pitchFamily="34" charset="0"/>
              </a:rPr>
            </a:br>
            <a:endParaRPr lang="en-US" altLang="en-US" sz="3600" smtClean="0">
              <a:solidFill>
                <a:srgbClr val="002060"/>
              </a:solidFill>
              <a:cs typeface="Arial" panose="020B0604020202020204" pitchFamily="34" charset="0"/>
            </a:endParaRPr>
          </a:p>
        </p:txBody>
      </p:sp>
      <p:pic>
        <p:nvPicPr>
          <p:cNvPr id="11267"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914400"/>
            <a:ext cx="9144000" cy="594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ontent Placeholder 2">
            <a:extLst>
              <a:ext uri="{FF2B5EF4-FFF2-40B4-BE49-F238E27FC236}">
                <a16:creationId xmlns:a16="http://schemas.microsoft.com/office/drawing/2014/main" xmlns="" id="{BAD482F5-34A1-4CA3-9471-9589D54B2128}"/>
              </a:ext>
            </a:extLst>
          </p:cNvPr>
          <p:cNvSpPr>
            <a:spLocks noGrp="1" noChangeArrowheads="1"/>
          </p:cNvSpPr>
          <p:nvPr>
            <p:ph sz="half" idx="1"/>
          </p:nvPr>
        </p:nvSpPr>
        <p:spPr>
          <a:xfrm>
            <a:off x="5029200" y="1219200"/>
            <a:ext cx="4495800" cy="3124200"/>
          </a:xfrm>
        </p:spPr>
        <p:txBody>
          <a:bodyPr/>
          <a:lstStyle/>
          <a:p>
            <a:pPr eaLnBrk="1" hangingPunct="1">
              <a:defRPr/>
            </a:pPr>
            <a:r>
              <a:rPr lang="en-US" altLang="en-US" sz="2000" dirty="0">
                <a:cs typeface="Arial" panose="020B0604020202020204" pitchFamily="34" charset="0"/>
              </a:rPr>
              <a:t>V / I pushbutton for Voltage or Current display.</a:t>
            </a:r>
          </a:p>
          <a:p>
            <a:pPr eaLnBrk="1" hangingPunct="1">
              <a:defRPr/>
            </a:pPr>
            <a:r>
              <a:rPr lang="en-US" altLang="en-US" sz="2000" dirty="0">
                <a:cs typeface="Arial" panose="020B0604020202020204" pitchFamily="34" charset="0"/>
              </a:rPr>
              <a:t>“Test” light is green when</a:t>
            </a:r>
          </a:p>
          <a:p>
            <a:pPr marL="0" indent="0" eaLnBrk="1" hangingPunct="1">
              <a:buFontTx/>
              <a:buNone/>
              <a:defRPr/>
            </a:pPr>
            <a:r>
              <a:rPr lang="en-US" altLang="en-US" sz="2000" dirty="0">
                <a:cs typeface="Arial" panose="020B0604020202020204" pitchFamily="34" charset="0"/>
              </a:rPr>
              <a:t>    unit is ready for operation. </a:t>
            </a:r>
          </a:p>
          <a:p>
            <a:pPr eaLnBrk="1" hangingPunct="1">
              <a:defRPr/>
            </a:pPr>
            <a:r>
              <a:rPr lang="en-US" altLang="en-US" sz="2000" dirty="0">
                <a:cs typeface="Arial" panose="020B0604020202020204" pitchFamily="34" charset="0"/>
              </a:rPr>
              <a:t>Power OFF / ON pushbutton </a:t>
            </a:r>
          </a:p>
          <a:p>
            <a:pPr marL="0" indent="0" eaLnBrk="1" hangingPunct="1">
              <a:buFontTx/>
              <a:buNone/>
              <a:defRPr/>
            </a:pPr>
            <a:endParaRPr lang="en-US" alt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4"/>
          <p:cNvSpPr>
            <a:spLocks noGrp="1" noChangeArrowheads="1"/>
          </p:cNvSpPr>
          <p:nvPr>
            <p:ph type="title"/>
          </p:nvPr>
        </p:nvSpPr>
        <p:spPr>
          <a:xfrm>
            <a:off x="381000" y="274638"/>
            <a:ext cx="8305800" cy="868362"/>
          </a:xfrm>
        </p:spPr>
        <p:txBody>
          <a:bodyPr/>
          <a:lstStyle/>
          <a:p>
            <a:pPr eaLnBrk="1" hangingPunct="1"/>
            <a:r>
              <a:rPr lang="en-US" altLang="en-US" sz="3600" smtClean="0">
                <a:cs typeface="Arial" panose="020B0604020202020204" pitchFamily="34" charset="0"/>
              </a:rPr>
              <a:t>STRCV Probe Switch Positions </a:t>
            </a:r>
          </a:p>
        </p:txBody>
      </p:sp>
      <p:sp>
        <p:nvSpPr>
          <p:cNvPr id="6" name="Content Placeholder 5">
            <a:extLst>
              <a:ext uri="{FF2B5EF4-FFF2-40B4-BE49-F238E27FC236}">
                <a16:creationId xmlns:a16="http://schemas.microsoft.com/office/drawing/2014/main" xmlns="" id="{2CEBC9C7-0186-41F4-B297-3E7A0EBAB159}"/>
              </a:ext>
            </a:extLst>
          </p:cNvPr>
          <p:cNvSpPr>
            <a:spLocks noGrp="1"/>
          </p:cNvSpPr>
          <p:nvPr>
            <p:ph sz="half" idx="1"/>
          </p:nvPr>
        </p:nvSpPr>
        <p:spPr>
          <a:xfrm>
            <a:off x="4876800" y="1203325"/>
            <a:ext cx="4038600" cy="4525963"/>
          </a:xfrm>
        </p:spPr>
        <p:txBody>
          <a:bodyPr>
            <a:normAutofit fontScale="85000" lnSpcReduction="10000"/>
          </a:bodyPr>
          <a:lstStyle/>
          <a:p>
            <a:pPr algn="ctr" eaLnBrk="1" hangingPunct="1">
              <a:buFontTx/>
              <a:buNone/>
              <a:defRPr/>
            </a:pPr>
            <a:r>
              <a:rPr lang="en-US" u="sng" dirty="0">
                <a:cs typeface="Arial" pitchFamily="34" charset="0"/>
              </a:rPr>
              <a:t> </a:t>
            </a:r>
          </a:p>
          <a:p>
            <a:pPr eaLnBrk="1" hangingPunct="1">
              <a:defRPr/>
            </a:pPr>
            <a:r>
              <a:rPr lang="en-US" dirty="0">
                <a:cs typeface="Arial" pitchFamily="34" charset="0"/>
              </a:rPr>
              <a:t>OFF position - Unit Off for storage and transit. </a:t>
            </a:r>
          </a:p>
          <a:p>
            <a:pPr eaLnBrk="1" hangingPunct="1">
              <a:defRPr/>
            </a:pPr>
            <a:r>
              <a:rPr lang="en-US" dirty="0">
                <a:cs typeface="Arial" pitchFamily="34" charset="0"/>
              </a:rPr>
              <a:t>High - 300+ Amp position </a:t>
            </a:r>
          </a:p>
          <a:p>
            <a:pPr eaLnBrk="1" hangingPunct="1">
              <a:defRPr/>
            </a:pPr>
            <a:r>
              <a:rPr lang="sv-SE" dirty="0">
                <a:cs typeface="Arial" pitchFamily="34" charset="0"/>
              </a:rPr>
              <a:t>Medium- 50 – 300 Amps position </a:t>
            </a:r>
          </a:p>
          <a:p>
            <a:pPr eaLnBrk="1" hangingPunct="1">
              <a:defRPr/>
            </a:pPr>
            <a:r>
              <a:rPr lang="en-US" dirty="0">
                <a:cs typeface="Arial" pitchFamily="34" charset="0"/>
              </a:rPr>
              <a:t>Low- Less than 50 Amp position </a:t>
            </a:r>
          </a:p>
          <a:p>
            <a:pPr eaLnBrk="1" hangingPunct="1">
              <a:defRPr/>
            </a:pPr>
            <a:r>
              <a:rPr lang="en-US" b="1" dirty="0">
                <a:cs typeface="Arial" pitchFamily="34" charset="0"/>
              </a:rPr>
              <a:t>“T" </a:t>
            </a:r>
            <a:r>
              <a:rPr lang="en-US" dirty="0">
                <a:cs typeface="Arial" pitchFamily="34" charset="0"/>
              </a:rPr>
              <a:t>position tests internal battery voltage by sounding buzzer and light indications. </a:t>
            </a:r>
          </a:p>
        </p:txBody>
      </p:sp>
      <p:pic>
        <p:nvPicPr>
          <p:cNvPr id="13316" name="Content Placeholder 1"/>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152400" y="1714500"/>
            <a:ext cx="4308475" cy="3505200"/>
          </a:xfrm>
        </p:spPr>
      </p:pic>
      <p:cxnSp>
        <p:nvCxnSpPr>
          <p:cNvPr id="11" name="Elbow Connector 10">
            <a:extLst>
              <a:ext uri="{FF2B5EF4-FFF2-40B4-BE49-F238E27FC236}">
                <a16:creationId xmlns:a16="http://schemas.microsoft.com/office/drawing/2014/main" xmlns="" id="{EE491FAA-7378-4C6A-B7F1-AE18A6EDB559}"/>
              </a:ext>
            </a:extLst>
          </p:cNvPr>
          <p:cNvCxnSpPr/>
          <p:nvPr/>
        </p:nvCxnSpPr>
        <p:spPr>
          <a:xfrm rot="10800000" flipV="1">
            <a:off x="1676400" y="1752600"/>
            <a:ext cx="3276600" cy="1524000"/>
          </a:xfrm>
          <a:prstGeom prst="bentConnector3">
            <a:avLst>
              <a:gd name="adj1" fmla="val 100068"/>
            </a:avLst>
          </a:prstGeom>
          <a:ln w="44450">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25" name="Elbow Connector 24">
            <a:extLst>
              <a:ext uri="{FF2B5EF4-FFF2-40B4-BE49-F238E27FC236}">
                <a16:creationId xmlns:a16="http://schemas.microsoft.com/office/drawing/2014/main" xmlns="" id="{1F47C16E-2954-4E6E-AFFA-3092000414C2}"/>
              </a:ext>
            </a:extLst>
          </p:cNvPr>
          <p:cNvCxnSpPr/>
          <p:nvPr/>
        </p:nvCxnSpPr>
        <p:spPr>
          <a:xfrm rot="10800000" flipV="1">
            <a:off x="1981200" y="2514600"/>
            <a:ext cx="2971800" cy="381000"/>
          </a:xfrm>
          <a:prstGeom prst="bentConnector3">
            <a:avLst>
              <a:gd name="adj1" fmla="val 100226"/>
            </a:avLst>
          </a:prstGeom>
          <a:ln w="44450">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42" name="Elbow Connector 41">
            <a:extLst>
              <a:ext uri="{FF2B5EF4-FFF2-40B4-BE49-F238E27FC236}">
                <a16:creationId xmlns:a16="http://schemas.microsoft.com/office/drawing/2014/main" xmlns="" id="{15065F1C-E5DF-4BC7-98F8-8BCB5B58D9C2}"/>
              </a:ext>
            </a:extLst>
          </p:cNvPr>
          <p:cNvCxnSpPr/>
          <p:nvPr/>
        </p:nvCxnSpPr>
        <p:spPr>
          <a:xfrm rot="10800000">
            <a:off x="2590800" y="2762250"/>
            <a:ext cx="2362200" cy="133350"/>
          </a:xfrm>
          <a:prstGeom prst="bentConnector3">
            <a:avLst>
              <a:gd name="adj1" fmla="val 37476"/>
            </a:avLst>
          </a:prstGeom>
          <a:ln w="44450">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45" name="Elbow Connector 44">
            <a:extLst>
              <a:ext uri="{FF2B5EF4-FFF2-40B4-BE49-F238E27FC236}">
                <a16:creationId xmlns:a16="http://schemas.microsoft.com/office/drawing/2014/main" xmlns="" id="{75C0EB7F-0343-4E9A-8E65-CA3835E8B04B}"/>
              </a:ext>
            </a:extLst>
          </p:cNvPr>
          <p:cNvCxnSpPr/>
          <p:nvPr/>
        </p:nvCxnSpPr>
        <p:spPr>
          <a:xfrm rot="10800000">
            <a:off x="3048000" y="3048000"/>
            <a:ext cx="1905000" cy="533400"/>
          </a:xfrm>
          <a:prstGeom prst="bentConnector3">
            <a:avLst>
              <a:gd name="adj1" fmla="val 74706"/>
            </a:avLst>
          </a:prstGeom>
          <a:ln w="44450">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48" name="Elbow Connector 47">
            <a:extLst>
              <a:ext uri="{FF2B5EF4-FFF2-40B4-BE49-F238E27FC236}">
                <a16:creationId xmlns:a16="http://schemas.microsoft.com/office/drawing/2014/main" xmlns="" id="{D66627D7-8720-4E5C-9D40-032CAF0FEE8A}"/>
              </a:ext>
            </a:extLst>
          </p:cNvPr>
          <p:cNvCxnSpPr/>
          <p:nvPr/>
        </p:nvCxnSpPr>
        <p:spPr>
          <a:xfrm rot="10800000">
            <a:off x="3048000" y="3429000"/>
            <a:ext cx="1905000" cy="838200"/>
          </a:xfrm>
          <a:prstGeom prst="bentConnector3">
            <a:avLst>
              <a:gd name="adj1" fmla="val 100118"/>
            </a:avLst>
          </a:prstGeom>
          <a:ln w="44450">
            <a:solidFill>
              <a:srgbClr val="0070C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88" y="914400"/>
            <a:ext cx="9144001" cy="594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Title 4"/>
          <p:cNvSpPr>
            <a:spLocks noGrp="1" noChangeArrowheads="1"/>
          </p:cNvSpPr>
          <p:nvPr>
            <p:ph type="title"/>
          </p:nvPr>
        </p:nvSpPr>
        <p:spPr>
          <a:xfrm>
            <a:off x="417513" y="0"/>
            <a:ext cx="8305800" cy="868363"/>
          </a:xfrm>
        </p:spPr>
        <p:txBody>
          <a:bodyPr/>
          <a:lstStyle/>
          <a:p>
            <a:pPr eaLnBrk="1" hangingPunct="1"/>
            <a:r>
              <a:rPr lang="en-US" altLang="en-US" sz="3600" smtClean="0">
                <a:cs typeface="Arial" panose="020B0604020202020204" pitchFamily="34" charset="0"/>
              </a:rPr>
              <a:t>STRCV  Probe</a:t>
            </a:r>
          </a:p>
        </p:txBody>
      </p:sp>
      <p:sp>
        <p:nvSpPr>
          <p:cNvPr id="15364" name="TextBox 3"/>
          <p:cNvSpPr txBox="1">
            <a:spLocks noChangeArrowheads="1"/>
          </p:cNvSpPr>
          <p:nvPr/>
        </p:nvSpPr>
        <p:spPr bwMode="auto">
          <a:xfrm>
            <a:off x="4876800" y="5435600"/>
            <a:ext cx="34036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400" b="1" u="sng"/>
              <a:t>Note:</a:t>
            </a:r>
          </a:p>
          <a:p>
            <a:pPr>
              <a:spcBef>
                <a:spcPct val="0"/>
              </a:spcBef>
              <a:buFontTx/>
              <a:buNone/>
            </a:pPr>
            <a:r>
              <a:rPr lang="en-US" altLang="en-US" sz="1800"/>
              <a:t>Concave Tip that should rest</a:t>
            </a:r>
          </a:p>
          <a:p>
            <a:pPr>
              <a:spcBef>
                <a:spcPct val="0"/>
              </a:spcBef>
              <a:buFontTx/>
              <a:buNone/>
            </a:pPr>
            <a:r>
              <a:rPr lang="en-US" altLang="en-US" sz="1800"/>
              <a:t>against outside jacket of cable. </a:t>
            </a:r>
          </a:p>
        </p:txBody>
      </p:sp>
      <p:sp>
        <p:nvSpPr>
          <p:cNvPr id="15365" name="Arrow: Up 4"/>
          <p:cNvSpPr>
            <a:spLocks noChangeArrowheads="1"/>
          </p:cNvSpPr>
          <p:nvPr/>
        </p:nvSpPr>
        <p:spPr bwMode="auto">
          <a:xfrm>
            <a:off x="8389938" y="5454650"/>
            <a:ext cx="220662" cy="977900"/>
          </a:xfrm>
          <a:prstGeom prst="upArrow">
            <a:avLst>
              <a:gd name="adj1" fmla="val 50000"/>
              <a:gd name="adj2" fmla="val 50123"/>
            </a:avLst>
          </a:prstGeom>
          <a:solidFill>
            <a:srgbClr val="FFFF00"/>
          </a:solidFill>
          <a:ln w="9525" algn="ctr">
            <a:solidFill>
              <a:schemeClr val="tx1"/>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457200" y="0"/>
            <a:ext cx="8229600" cy="1143000"/>
          </a:xfrm>
        </p:spPr>
        <p:txBody>
          <a:bodyPr/>
          <a:lstStyle/>
          <a:p>
            <a:pPr eaLnBrk="1" hangingPunct="1"/>
            <a:r>
              <a:rPr lang="en-US" altLang="en-US" sz="3200" smtClean="0"/>
              <a:t>Procedure for Testing Service Connections/Cable</a:t>
            </a:r>
          </a:p>
        </p:txBody>
      </p:sp>
      <p:sp>
        <p:nvSpPr>
          <p:cNvPr id="17411" name="Rectangle 3"/>
          <p:cNvSpPr>
            <a:spLocks noGrp="1" noChangeArrowheads="1"/>
          </p:cNvSpPr>
          <p:nvPr>
            <p:ph type="body" idx="1"/>
          </p:nvPr>
        </p:nvSpPr>
        <p:spPr>
          <a:xfrm>
            <a:off x="439738" y="1066800"/>
            <a:ext cx="8229600" cy="5791200"/>
          </a:xfrm>
        </p:spPr>
        <p:txBody>
          <a:bodyPr/>
          <a:lstStyle/>
          <a:p>
            <a:pPr marL="457200" indent="-457200" eaLnBrk="1" hangingPunct="1">
              <a:buFontTx/>
              <a:buAutoNum type="arabicPeriod"/>
            </a:pPr>
            <a:r>
              <a:rPr lang="en-US" altLang="en-US" sz="2400" smtClean="0"/>
              <a:t>Pull meter base or leave meter base in, whichever is more convenient.</a:t>
            </a:r>
          </a:p>
          <a:p>
            <a:pPr marL="457200" indent="-457200" eaLnBrk="1" hangingPunct="1">
              <a:buFontTx/>
              <a:buAutoNum type="arabicPeriod"/>
            </a:pPr>
            <a:r>
              <a:rPr lang="en-US" altLang="en-US" sz="2400" smtClean="0"/>
              <a:t>Attach alligator clips to either Hot leg / Neutral as shown in slide #10 and #11, only 3 connections are possible.</a:t>
            </a:r>
          </a:p>
          <a:p>
            <a:pPr marL="457200" indent="-457200" eaLnBrk="1" hangingPunct="1">
              <a:buFontTx/>
              <a:buAutoNum type="arabicPeriod"/>
            </a:pPr>
            <a:r>
              <a:rPr lang="en-US" altLang="en-US" sz="2400" smtClean="0"/>
              <a:t>Push ON/OFF pushbutton IN to turn on ST800. It is recommended, using the “V/I” pushbutton in the “V” (voltage) position, Line Voltages are verified on both Line-to-Line and Line-to-Neutral connections before proceeding. </a:t>
            </a:r>
            <a:r>
              <a:rPr lang="en-US" altLang="en-US" sz="2400" b="1" u="sng" smtClean="0"/>
              <a:t>Note:</a:t>
            </a:r>
            <a:r>
              <a:rPr lang="en-US" altLang="en-US" sz="2400" smtClean="0"/>
              <a:t> Before removing alligator clips under possible load, turn OFF the ST800 and then back ON after the connections have been made. </a:t>
            </a:r>
          </a:p>
          <a:p>
            <a:pPr marL="457200" indent="-457200" eaLnBrk="1" hangingPunct="1">
              <a:buFontTx/>
              <a:buAutoNum type="arabicPeriod"/>
            </a:pPr>
            <a:r>
              <a:rPr lang="en-US" altLang="en-US" sz="2400" smtClean="0"/>
              <a:t>If any Voltage readings from Step #3 are not consistent with the System Voltage(s), identify which conductors are not terminated/connected and make necessary repairs before proceeding.</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noChangeArrowheads="1"/>
          </p:cNvSpPr>
          <p:nvPr>
            <p:ph type="title"/>
          </p:nvPr>
        </p:nvSpPr>
        <p:spPr/>
        <p:txBody>
          <a:bodyPr/>
          <a:lstStyle/>
          <a:p>
            <a:r>
              <a:rPr lang="en-US" altLang="en-US" sz="3200" smtClean="0"/>
              <a:t>Procedure for Testing Service Connections/Cable</a:t>
            </a:r>
          </a:p>
        </p:txBody>
      </p:sp>
      <p:sp>
        <p:nvSpPr>
          <p:cNvPr id="19459" name="Content Placeholder 2"/>
          <p:cNvSpPr>
            <a:spLocks noGrp="1" noChangeArrowheads="1"/>
          </p:cNvSpPr>
          <p:nvPr>
            <p:ph idx="1"/>
          </p:nvPr>
        </p:nvSpPr>
        <p:spPr>
          <a:xfrm>
            <a:off x="457200" y="1600200"/>
            <a:ext cx="8229600" cy="5257800"/>
          </a:xfrm>
        </p:spPr>
        <p:txBody>
          <a:bodyPr/>
          <a:lstStyle/>
          <a:p>
            <a:pPr marL="0" indent="0">
              <a:buFontTx/>
              <a:buNone/>
            </a:pPr>
            <a:r>
              <a:rPr lang="en-US" altLang="en-US" sz="2400" smtClean="0"/>
              <a:t>5. After Line-to-Line and Line-to-Neutral Voltages have        </a:t>
            </a:r>
          </a:p>
          <a:p>
            <a:pPr marL="0" indent="0">
              <a:buFontTx/>
              <a:buNone/>
            </a:pPr>
            <a:r>
              <a:rPr lang="en-US" altLang="en-US" sz="2400" smtClean="0"/>
              <a:t>    been verified, using the “V/I”  pushbutton in the “I”  </a:t>
            </a:r>
          </a:p>
          <a:p>
            <a:pPr marL="0" indent="0">
              <a:buFontTx/>
              <a:buNone/>
            </a:pPr>
            <a:r>
              <a:rPr lang="en-US" altLang="en-US" sz="2400" smtClean="0"/>
              <a:t>    position, the current reading will display alternately   </a:t>
            </a:r>
          </a:p>
          <a:p>
            <a:pPr marL="0" indent="0">
              <a:buFontTx/>
              <a:buNone/>
            </a:pPr>
            <a:r>
              <a:rPr lang="en-US" altLang="en-US" sz="2400" smtClean="0"/>
              <a:t>    with the number of counts until the service reaches 800A </a:t>
            </a:r>
          </a:p>
          <a:p>
            <a:pPr marL="0" indent="0">
              <a:buFontTx/>
              <a:buNone/>
            </a:pPr>
            <a:r>
              <a:rPr lang="en-US" altLang="en-US" sz="2400" smtClean="0"/>
              <a:t>    or 158 counts (90 degrees). A good service should, </a:t>
            </a:r>
          </a:p>
          <a:p>
            <a:pPr marL="0" indent="0">
              <a:buFontTx/>
              <a:buNone/>
            </a:pPr>
            <a:r>
              <a:rPr lang="en-US" altLang="en-US" sz="2400" smtClean="0"/>
              <a:t>    under most conditions, achieve 800 Amps in less than </a:t>
            </a:r>
          </a:p>
          <a:p>
            <a:pPr marL="0" indent="0">
              <a:buFontTx/>
              <a:buNone/>
            </a:pPr>
            <a:r>
              <a:rPr lang="en-US" altLang="en-US" sz="2400" smtClean="0"/>
              <a:t>    158 counts. </a:t>
            </a:r>
            <a:r>
              <a:rPr lang="en-US" altLang="en-US" sz="2400" b="1" u="sng" smtClean="0"/>
              <a:t>Note:</a:t>
            </a:r>
            <a:r>
              <a:rPr lang="en-US" altLang="en-US" sz="2400" smtClean="0"/>
              <a:t> Extremely long (500ft.&gt;) and or small </a:t>
            </a:r>
          </a:p>
          <a:p>
            <a:pPr marL="0" indent="0">
              <a:buFontTx/>
              <a:buNone/>
            </a:pPr>
            <a:r>
              <a:rPr lang="en-US" altLang="en-US" sz="2400" smtClean="0"/>
              <a:t>    (#2) conductor good services may cause the ST800 to </a:t>
            </a:r>
          </a:p>
          <a:p>
            <a:pPr marL="0" indent="0">
              <a:buFontTx/>
              <a:buNone/>
            </a:pPr>
            <a:r>
              <a:rPr lang="en-US" altLang="en-US" sz="2400" smtClean="0"/>
              <a:t>    NOT achieve 800 Amps because of too much Voltage </a:t>
            </a:r>
          </a:p>
          <a:p>
            <a:pPr marL="0" indent="0">
              <a:buFontTx/>
              <a:buNone/>
            </a:pPr>
            <a:r>
              <a:rPr lang="en-US" altLang="en-US" sz="2400" smtClean="0"/>
              <a:t>    Drop. It is up to each Utility to develop their own </a:t>
            </a:r>
          </a:p>
          <a:p>
            <a:pPr marL="0" indent="0">
              <a:buFontTx/>
              <a:buNone/>
            </a:pPr>
            <a:r>
              <a:rPr lang="en-US" altLang="en-US" sz="2400" smtClean="0"/>
              <a:t>    “Pass/Fail” criteria under these conditions.</a:t>
            </a:r>
          </a:p>
          <a:p>
            <a:pPr marL="0" indent="0">
              <a:buFontTx/>
              <a:buNone/>
            </a:pPr>
            <a:r>
              <a:rPr lang="en-US" altLang="en-US" sz="2400" smtClean="0"/>
              <a:t>        </a:t>
            </a:r>
          </a:p>
          <a:p>
            <a:pPr marL="0" indent="0">
              <a:buFontTx/>
              <a:buNone/>
            </a:pPr>
            <a:r>
              <a:rPr lang="en-US" altLang="en-US" sz="2400" smtClean="0"/>
              <a:t>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Content Placeholder 4"/>
          <p:cNvPicPr>
            <a:picLocks noGrp="1" noChangeAspect="1" noChangeArrowheads="1"/>
          </p:cNvPicPr>
          <p:nvPr>
            <p:ph/>
          </p:nvPr>
        </p:nvPicPr>
        <p:blipFill>
          <a:blip r:embed="rId3" cstate="print">
            <a:extLst>
              <a:ext uri="{28A0092B-C50C-407E-A947-70E740481C1C}">
                <a14:useLocalDpi xmlns:a14="http://schemas.microsoft.com/office/drawing/2010/main" val="0"/>
              </a:ext>
            </a:extLst>
          </a:blip>
          <a:srcRect/>
          <a:stretch>
            <a:fillRect/>
          </a:stretch>
        </p:blipFill>
        <p:spPr>
          <a:xfrm>
            <a:off x="0" y="0"/>
            <a:ext cx="9144000" cy="6858000"/>
          </a:xfrm>
        </p:spPr>
      </p:pic>
      <p:sp>
        <p:nvSpPr>
          <p:cNvPr id="20483" name="TextBox 1"/>
          <p:cNvSpPr txBox="1">
            <a:spLocks noChangeArrowheads="1"/>
          </p:cNvSpPr>
          <p:nvPr/>
        </p:nvSpPr>
        <p:spPr bwMode="auto">
          <a:xfrm>
            <a:off x="3124200" y="9525"/>
            <a:ext cx="351948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800">
                <a:solidFill>
                  <a:srgbClr val="FFFF00"/>
                </a:solidFill>
              </a:rPr>
              <a:t>ST800 Connected Hot to Hot leg</a:t>
            </a:r>
          </a:p>
          <a:p>
            <a:pPr algn="ctr">
              <a:spcBef>
                <a:spcPct val="0"/>
              </a:spcBef>
              <a:buFontTx/>
              <a:buNone/>
            </a:pPr>
            <a:r>
              <a:rPr lang="en-US" altLang="en-US" sz="1800">
                <a:solidFill>
                  <a:srgbClr val="FFFF00"/>
                </a:solidFill>
              </a:rPr>
              <a:t>with Full Current Displayed</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Content Placeholder 4"/>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a:xfrm>
            <a:off x="0" y="0"/>
            <a:ext cx="9144000" cy="6858000"/>
          </a:xfrm>
        </p:spPr>
      </p:pic>
      <p:sp>
        <p:nvSpPr>
          <p:cNvPr id="22531" name="Title 1"/>
          <p:cNvSpPr>
            <a:spLocks noGrp="1" noChangeArrowheads="1"/>
          </p:cNvSpPr>
          <p:nvPr>
            <p:ph type="title"/>
          </p:nvPr>
        </p:nvSpPr>
        <p:spPr>
          <a:xfrm>
            <a:off x="457200" y="-76200"/>
            <a:ext cx="8229600" cy="457200"/>
          </a:xfrm>
        </p:spPr>
        <p:txBody>
          <a:bodyPr/>
          <a:lstStyle/>
          <a:p>
            <a:r>
              <a:rPr lang="en-US" altLang="en-US" sz="2000" smtClean="0">
                <a:solidFill>
                  <a:srgbClr val="FFFF00"/>
                </a:solidFill>
              </a:rPr>
              <a:t>ST800 Connected Hot to Neutral with Voltage Displayed</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n-US" altLang="en-US" sz="4000" smtClean="0"/>
              <a:t>Procedure for Identifying Transformer Conductors</a:t>
            </a:r>
          </a:p>
        </p:txBody>
      </p:sp>
      <p:sp>
        <p:nvSpPr>
          <p:cNvPr id="23555" name="Rectangle 3"/>
          <p:cNvSpPr>
            <a:spLocks noGrp="1" noChangeArrowheads="1"/>
          </p:cNvSpPr>
          <p:nvPr>
            <p:ph type="body" idx="1"/>
          </p:nvPr>
        </p:nvSpPr>
        <p:spPr>
          <a:xfrm>
            <a:off x="468313" y="1438275"/>
            <a:ext cx="8229600" cy="5419725"/>
          </a:xfrm>
        </p:spPr>
        <p:txBody>
          <a:bodyPr/>
          <a:lstStyle/>
          <a:p>
            <a:pPr marL="514350" indent="-514350" eaLnBrk="1" hangingPunct="1">
              <a:buFontTx/>
              <a:buAutoNum type="arabicPeriod"/>
            </a:pPr>
            <a:r>
              <a:rPr lang="en-US" altLang="en-US" sz="2400" smtClean="0"/>
              <a:t>While the ST800 is attached to Pedestal or Meter Base as shown in slide #13, it is pulsing a current on the conductors, note the Maximum current reading on the ST800.</a:t>
            </a:r>
          </a:p>
          <a:p>
            <a:pPr marL="514350" indent="-514350" eaLnBrk="1" hangingPunct="1">
              <a:buFontTx/>
              <a:buAutoNum type="arabicPeriod"/>
            </a:pPr>
            <a:r>
              <a:rPr lang="en-US" altLang="en-US" sz="2400" smtClean="0"/>
              <a:t>Adjust the STRCV Probe current selector switch to the respective current setting as displayed on the ST800 in step #1.</a:t>
            </a:r>
          </a:p>
          <a:p>
            <a:pPr marL="514350" indent="-514350" eaLnBrk="1" hangingPunct="1">
              <a:buFontTx/>
              <a:buAutoNum type="arabicPeriod"/>
            </a:pPr>
            <a:r>
              <a:rPr lang="en-US" altLang="en-US" sz="2400" smtClean="0"/>
              <a:t>Place the concave STRCV probe tip, as pointed out in slide #7, firmly against the outside of each jacket cable going into the X1,X2,X3 terminals. </a:t>
            </a:r>
          </a:p>
          <a:p>
            <a:pPr marL="514350" indent="-514350" eaLnBrk="1" hangingPunct="1">
              <a:buFontTx/>
              <a:buAutoNum type="arabicPeriod"/>
            </a:pPr>
            <a:r>
              <a:rPr lang="en-US" altLang="en-US" sz="2400" smtClean="0"/>
              <a:t>An Audible/Visual tone on only two conductors represents the cables to be identified as shown in slide #14, note direction of pulse and match from Step #1 for correct (hot(s) or neutral) identification.</a:t>
            </a:r>
          </a:p>
          <a:p>
            <a:pPr marL="514350" indent="-514350" eaLnBrk="1" hangingPunct="1"/>
            <a:endParaRPr lang="en-US" altLang="en-US" sz="280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5824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Content Placeholder 4"/>
          <p:cNvPicPr>
            <a:picLocks noGrp="1" noChangeAspect="1" noChangeArrowheads="1"/>
          </p:cNvPicPr>
          <p:nvPr>
            <p:ph/>
          </p:nvPr>
        </p:nvPicPr>
        <p:blipFill>
          <a:blip r:embed="rId3" cstate="print">
            <a:extLst>
              <a:ext uri="{28A0092B-C50C-407E-A947-70E740481C1C}">
                <a14:useLocalDpi xmlns:a14="http://schemas.microsoft.com/office/drawing/2010/main" val="0"/>
              </a:ext>
            </a:extLst>
          </a:blip>
          <a:srcRect/>
          <a:stretch>
            <a:fillRect/>
          </a:stretch>
        </p:blipFill>
        <p:spPr>
          <a:xfrm>
            <a:off x="0" y="3429000"/>
            <a:ext cx="4572000" cy="3429000"/>
          </a:xfrm>
        </p:spPr>
      </p:pic>
      <p:sp>
        <p:nvSpPr>
          <p:cNvPr id="26627" name="TextBox 1"/>
          <p:cNvSpPr txBox="1">
            <a:spLocks noChangeArrowheads="1"/>
          </p:cNvSpPr>
          <p:nvPr/>
        </p:nvSpPr>
        <p:spPr bwMode="auto">
          <a:xfrm>
            <a:off x="520700" y="76200"/>
            <a:ext cx="8356600" cy="304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a:t>Check for Identification away from close proximity from other conductors for a more consistent reading. The conductors in the left picture are too close, while the conductors in the right picture are much better with the conductors further apart.</a:t>
            </a:r>
          </a:p>
        </p:txBody>
      </p:sp>
      <p:pic>
        <p:nvPicPr>
          <p:cNvPr id="26628" name="Picture 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72000" y="3429000"/>
            <a:ext cx="4572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eaLnBrk="1" hangingPunct="1"/>
            <a:r>
              <a:rPr lang="en-US" altLang="en-US" sz="4000" smtClean="0"/>
              <a:t>Procedure for Testing URD Primary Cable for De-energized</a:t>
            </a:r>
          </a:p>
        </p:txBody>
      </p:sp>
      <p:sp>
        <p:nvSpPr>
          <p:cNvPr id="28675" name="Rectangle 3"/>
          <p:cNvSpPr>
            <a:spLocks noGrp="1" noChangeArrowheads="1"/>
          </p:cNvSpPr>
          <p:nvPr>
            <p:ph type="body" idx="1"/>
          </p:nvPr>
        </p:nvSpPr>
        <p:spPr>
          <a:xfrm>
            <a:off x="457200" y="1600200"/>
            <a:ext cx="8229600" cy="5257800"/>
          </a:xfrm>
        </p:spPr>
        <p:txBody>
          <a:bodyPr/>
          <a:lstStyle/>
          <a:p>
            <a:pPr eaLnBrk="1" hangingPunct="1">
              <a:lnSpc>
                <a:spcPct val="90000"/>
              </a:lnSpc>
            </a:pPr>
            <a:r>
              <a:rPr lang="en-US" altLang="en-US" sz="2400" smtClean="0"/>
              <a:t>Isolate the URD Cable on near end and leave grounded on far end.</a:t>
            </a:r>
          </a:p>
          <a:p>
            <a:pPr eaLnBrk="1" hangingPunct="1">
              <a:lnSpc>
                <a:spcPct val="90000"/>
              </a:lnSpc>
            </a:pPr>
            <a:r>
              <a:rPr lang="en-US" altLang="en-US" sz="2400" smtClean="0"/>
              <a:t>Test for de-energized cable on near end using Utility approved device before installing ST800.</a:t>
            </a:r>
          </a:p>
          <a:p>
            <a:pPr eaLnBrk="1" hangingPunct="1">
              <a:lnSpc>
                <a:spcPct val="90000"/>
              </a:lnSpc>
            </a:pPr>
            <a:r>
              <a:rPr lang="en-US" altLang="en-US" sz="2400" smtClean="0"/>
              <a:t>Connect ST800 to hot leg (X1 or X3) of secondary and center conductor of de-energized grounded primary cable.</a:t>
            </a:r>
          </a:p>
          <a:p>
            <a:pPr eaLnBrk="1" hangingPunct="1">
              <a:lnSpc>
                <a:spcPct val="90000"/>
              </a:lnSpc>
            </a:pPr>
            <a:r>
              <a:rPr lang="en-US" altLang="en-US" sz="2400" smtClean="0"/>
              <a:t>Using the STRCV probe at the open point, identify the de-energized cable via audible/visual tone. The de-energized cable will have an Audible/Visual tone in the </a:t>
            </a:r>
            <a:r>
              <a:rPr lang="en-US" altLang="en-US" sz="2400" b="1" u="sng" smtClean="0"/>
              <a:t>opposite</a:t>
            </a:r>
            <a:r>
              <a:rPr lang="en-US" altLang="en-US" sz="2400" smtClean="0"/>
              <a:t> direction, as shown in slide #16, from the other conductors or the </a:t>
            </a:r>
            <a:r>
              <a:rPr lang="en-US" altLang="en-US" sz="2400" b="1" u="sng" smtClean="0"/>
              <a:t>only</a:t>
            </a:r>
            <a:r>
              <a:rPr lang="en-US" altLang="en-US" sz="2400" smtClean="0"/>
              <a:t> Audible/Visual tone. </a:t>
            </a:r>
            <a:r>
              <a:rPr lang="en-US" altLang="en-US" sz="2400" b="1" smtClean="0"/>
              <a:t>Note:</a:t>
            </a:r>
            <a:r>
              <a:rPr lang="en-US" altLang="en-US" sz="2400" smtClean="0"/>
              <a:t> If no Audible/Visual tone is received from the STRCV, Bierer’s optional part# ACDM with the CT Clamp (part# Q110) can be adjusted for more sensitivity. </a:t>
            </a:r>
          </a:p>
          <a:p>
            <a:pPr eaLnBrk="1" hangingPunct="1">
              <a:lnSpc>
                <a:spcPct val="90000"/>
              </a:lnSpc>
              <a:buFontTx/>
              <a:buNone/>
            </a:pPr>
            <a:endParaRPr lang="en-US" altLang="en-US"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0500"/>
            <a:ext cx="9144000" cy="647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Content Placeholder 2"/>
          <p:cNvSpPr>
            <a:spLocks noGrp="1" noChangeArrowheads="1"/>
          </p:cNvSpPr>
          <p:nvPr>
            <p:ph idx="1"/>
          </p:nvPr>
        </p:nvSpPr>
        <p:spPr>
          <a:xfrm>
            <a:off x="533400" y="838200"/>
            <a:ext cx="8229600" cy="6019800"/>
          </a:xfrm>
        </p:spPr>
        <p:txBody>
          <a:bodyPr/>
          <a:lstStyle/>
          <a:p>
            <a:pPr eaLnBrk="1" hangingPunct="1"/>
            <a:r>
              <a:rPr lang="en-US" altLang="en-US" sz="2400" smtClean="0"/>
              <a:t>Attach Black lead to X1 hot leg bushing and Red lead to X3 hot leg bushing as shown in slide #19.</a:t>
            </a:r>
          </a:p>
          <a:p>
            <a:pPr eaLnBrk="1" hangingPunct="1"/>
            <a:r>
              <a:rPr lang="en-US" altLang="en-US" sz="2400" smtClean="0"/>
              <a:t>Place the STRCV probe tip on each primary cable just below the elbow such that the cable rests in the concave section of the tip (as shown in slide #19) but not on the concentric neutral. An audible tone and a directional light will come on when the tip of the probe is on the cable being fed from the source.</a:t>
            </a:r>
          </a:p>
          <a:p>
            <a:pPr eaLnBrk="1" hangingPunct="1">
              <a:buFontTx/>
              <a:buNone/>
            </a:pPr>
            <a:r>
              <a:rPr lang="en-US" altLang="en-US" sz="2400" smtClean="0"/>
              <a:t>NOTE: The ST800 can be installed and left at the end transformer. At the next transformer, the directional light pointing “up” (as shown in slide #18) into the transformer indicates the cable from the end transformer and the directional light pointing “down” (as shown in slide #18) out of the transformer indicates the cable going to the next transformer back to the source. This process can be repeated all the way back to the riser pole.</a:t>
            </a:r>
            <a:endParaRPr lang="en-US" altLang="en-US" sz="2400" smtClean="0">
              <a:cs typeface="Arial" panose="020B0604020202020204" pitchFamily="34" charset="0"/>
            </a:endParaRPr>
          </a:p>
          <a:p>
            <a:pPr eaLnBrk="1" hangingPunct="1"/>
            <a:endParaRPr lang="en-US" altLang="en-US" smtClean="0"/>
          </a:p>
        </p:txBody>
      </p:sp>
      <p:sp>
        <p:nvSpPr>
          <p:cNvPr id="31747" name="Title 1"/>
          <p:cNvSpPr>
            <a:spLocks noGrp="1" noChangeArrowheads="1"/>
          </p:cNvSpPr>
          <p:nvPr>
            <p:ph type="title"/>
          </p:nvPr>
        </p:nvSpPr>
        <p:spPr>
          <a:xfrm>
            <a:off x="457200" y="274638"/>
            <a:ext cx="8153400" cy="715962"/>
          </a:xfrm>
        </p:spPr>
        <p:txBody>
          <a:bodyPr/>
          <a:lstStyle/>
          <a:p>
            <a:pPr eaLnBrk="1" hangingPunct="1"/>
            <a:r>
              <a:rPr lang="en-US" altLang="en-US" sz="2400" b="1" smtClean="0"/>
              <a:t>Testing IN/OUT Feed on Energized URD Primary Cable</a:t>
            </a:r>
            <a:endParaRPr lang="en-US" altLang="en-US" sz="2400" smtClean="0">
              <a:cs typeface="Arial" panose="020B0604020202020204"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0488"/>
            <a:ext cx="9144000" cy="6675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noChangeArrowheads="1"/>
          </p:cNvSpPr>
          <p:nvPr>
            <p:ph type="title"/>
          </p:nvPr>
        </p:nvSpPr>
        <p:spPr/>
        <p:txBody>
          <a:bodyPr/>
          <a:lstStyle/>
          <a:p>
            <a:r>
              <a:rPr lang="en-US" altLang="en-US" smtClean="0"/>
              <a:t>Continue “upstream” to find the line and load primary cable</a:t>
            </a:r>
          </a:p>
        </p:txBody>
      </p:sp>
      <p:pic>
        <p:nvPicPr>
          <p:cNvPr id="34819" name="Content Placeholder 4"/>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a:xfrm>
            <a:off x="546100" y="1600200"/>
            <a:ext cx="8051800" cy="4525963"/>
          </a:xfr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en-US" altLang="en-US" smtClean="0"/>
              <a:t>Features</a:t>
            </a:r>
          </a:p>
        </p:txBody>
      </p:sp>
      <p:sp>
        <p:nvSpPr>
          <p:cNvPr id="35843" name="Rectangle 3"/>
          <p:cNvSpPr>
            <a:spLocks noGrp="1" noChangeArrowheads="1"/>
          </p:cNvSpPr>
          <p:nvPr>
            <p:ph type="body" idx="1"/>
          </p:nvPr>
        </p:nvSpPr>
        <p:spPr>
          <a:xfrm>
            <a:off x="457200" y="1219200"/>
            <a:ext cx="8229600" cy="4906963"/>
          </a:xfrm>
        </p:spPr>
        <p:txBody>
          <a:bodyPr/>
          <a:lstStyle/>
          <a:p>
            <a:pPr eaLnBrk="1" hangingPunct="1">
              <a:lnSpc>
                <a:spcPct val="90000"/>
              </a:lnSpc>
            </a:pPr>
            <a:r>
              <a:rPr lang="en-US" altLang="en-US" sz="2400" smtClean="0"/>
              <a:t>9V Battery power handheld device (&lt;1 lbs)</a:t>
            </a:r>
          </a:p>
          <a:p>
            <a:pPr eaLnBrk="1" hangingPunct="1">
              <a:lnSpc>
                <a:spcPct val="90000"/>
              </a:lnSpc>
            </a:pPr>
            <a:r>
              <a:rPr lang="en-US" altLang="en-US" sz="2400" smtClean="0"/>
              <a:t>Magnet for attaching to metal cabinets for hands free operation.</a:t>
            </a:r>
          </a:p>
          <a:p>
            <a:pPr eaLnBrk="1" hangingPunct="1">
              <a:lnSpc>
                <a:spcPct val="90000"/>
              </a:lnSpc>
            </a:pPr>
            <a:r>
              <a:rPr lang="en-US" altLang="en-US" sz="2400" smtClean="0"/>
              <a:t>IP67 rating for waterproof use.</a:t>
            </a:r>
          </a:p>
          <a:p>
            <a:pPr eaLnBrk="1" hangingPunct="1">
              <a:lnSpc>
                <a:spcPct val="90000"/>
              </a:lnSpc>
            </a:pPr>
            <a:r>
              <a:rPr lang="en-US" altLang="en-US" sz="2400" smtClean="0"/>
              <a:t>Voltage range is 10VAC - 500 VAC for testing very low voltage, three phase 277/480 customers, street light circuits, etc.</a:t>
            </a:r>
          </a:p>
          <a:p>
            <a:pPr eaLnBrk="1" hangingPunct="1">
              <a:lnSpc>
                <a:spcPct val="90000"/>
              </a:lnSpc>
            </a:pPr>
            <a:r>
              <a:rPr lang="en-US" altLang="en-US" sz="2400" smtClean="0"/>
              <a:t>Easily identifies poor neutral, i.e. cable tv, telco bonds</a:t>
            </a:r>
          </a:p>
          <a:p>
            <a:pPr eaLnBrk="1" hangingPunct="1">
              <a:lnSpc>
                <a:spcPct val="90000"/>
              </a:lnSpc>
            </a:pPr>
            <a:r>
              <a:rPr lang="en-US" altLang="en-US" sz="2400" smtClean="0"/>
              <a:t>Multipurpose device for quickly assessing power company vs customer issues, reduces RVM sets, identifies cables in the transformer, tests dead on URD primary circuits and identifies primary feed on transformers.</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8365</TotalTime>
  <Words>1158</Words>
  <Application>Microsoft Office PowerPoint</Application>
  <PresentationFormat>On-screen Show (4:3)</PresentationFormat>
  <Paragraphs>83</Paragraphs>
  <Slides>20</Slides>
  <Notes>13</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20</vt:i4>
      </vt:variant>
    </vt:vector>
  </HeadingPairs>
  <TitlesOfParts>
    <vt:vector size="22" baseType="lpstr">
      <vt:lpstr>Arial</vt:lpstr>
      <vt:lpstr>Default Design</vt:lpstr>
      <vt:lpstr>PowerPoint Presentation</vt:lpstr>
      <vt:lpstr>Overview</vt:lpstr>
      <vt:lpstr>Theory of Operation &amp; Principle</vt:lpstr>
      <vt:lpstr>Theory of Operation &amp; Principle</vt:lpstr>
      <vt:lpstr> ST800 Push Button Controls  </vt:lpstr>
      <vt:lpstr>STRCV Probe Switch Positions </vt:lpstr>
      <vt:lpstr>STRCV  Probe</vt:lpstr>
      <vt:lpstr>Procedure for Testing Service Connections/Cable</vt:lpstr>
      <vt:lpstr>Procedure for Testing Service Connections/Cable</vt:lpstr>
      <vt:lpstr>PowerPoint Presentation</vt:lpstr>
      <vt:lpstr>ST800 Connected Hot to Neutral with Voltage Displayed</vt:lpstr>
      <vt:lpstr>Procedure for Identifying Transformer Conductors</vt:lpstr>
      <vt:lpstr>PowerPoint Presentation</vt:lpstr>
      <vt:lpstr>PowerPoint Presentation</vt:lpstr>
      <vt:lpstr>Procedure for Testing URD Primary Cable for De-energized</vt:lpstr>
      <vt:lpstr>PowerPoint Presentation</vt:lpstr>
      <vt:lpstr>Testing IN/OUT Feed on Energized URD Primary Cable</vt:lpstr>
      <vt:lpstr>PowerPoint Presentation</vt:lpstr>
      <vt:lpstr>Continue “upstream” to find the line and load primary cable</vt:lpstr>
      <vt:lpstr>Features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Joe Bierer</dc:creator>
  <cp:lastModifiedBy>Kyle Hill</cp:lastModifiedBy>
  <cp:revision>64</cp:revision>
  <cp:lastPrinted>1601-01-01T00:00:00Z</cp:lastPrinted>
  <dcterms:created xsi:type="dcterms:W3CDTF">1601-01-01T00:00:00Z</dcterms:created>
  <dcterms:modified xsi:type="dcterms:W3CDTF">2018-11-08T19:09:39Z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