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10" r:id="rId2"/>
    <p:sldId id="311" r:id="rId3"/>
    <p:sldId id="312" r:id="rId4"/>
    <p:sldId id="303" r:id="rId5"/>
    <p:sldId id="257" r:id="rId6"/>
    <p:sldId id="270" r:id="rId7"/>
    <p:sldId id="258" r:id="rId8"/>
    <p:sldId id="260" r:id="rId9"/>
    <p:sldId id="261" r:id="rId10"/>
    <p:sldId id="308" r:id="rId11"/>
    <p:sldId id="289" r:id="rId12"/>
    <p:sldId id="313" r:id="rId13"/>
    <p:sldId id="279" r:id="rId14"/>
    <p:sldId id="280" r:id="rId15"/>
    <p:sldId id="281" r:id="rId16"/>
    <p:sldId id="265" r:id="rId17"/>
    <p:sldId id="263" r:id="rId18"/>
    <p:sldId id="267" r:id="rId19"/>
    <p:sldId id="269" r:id="rId20"/>
    <p:sldId id="291" r:id="rId21"/>
    <p:sldId id="292" r:id="rId22"/>
    <p:sldId id="293" r:id="rId23"/>
    <p:sldId id="294" r:id="rId24"/>
    <p:sldId id="295" r:id="rId25"/>
    <p:sldId id="306" r:id="rId26"/>
    <p:sldId id="307"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B2B2B2"/>
    <a:srgbClr val="C0C0C0"/>
    <a:srgbClr val="FFFF00"/>
    <a:srgbClr val="0033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6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35800DF5-95DE-4E3D-AFA3-76D1F9BD71B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07523" name="Rectangle 3">
            <a:extLst>
              <a:ext uri="{FF2B5EF4-FFF2-40B4-BE49-F238E27FC236}">
                <a16:creationId xmlns:a16="http://schemas.microsoft.com/office/drawing/2014/main" id="{DC06DDD9-7040-4E36-A40C-A01B2B64BDDE}"/>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181DFD4D-F147-4634-9A34-61ED4F467425}"/>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7526" name="Rectangle 6">
            <a:extLst>
              <a:ext uri="{FF2B5EF4-FFF2-40B4-BE49-F238E27FC236}">
                <a16:creationId xmlns:a16="http://schemas.microsoft.com/office/drawing/2014/main" id="{6F147106-3B71-4E21-969E-95CF01D7BDD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07527" name="Rectangle 7">
            <a:extLst>
              <a:ext uri="{FF2B5EF4-FFF2-40B4-BE49-F238E27FC236}">
                <a16:creationId xmlns:a16="http://schemas.microsoft.com/office/drawing/2014/main" id="{12C84A12-2806-4BF5-AED4-E9B71539DA5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D72AC47-6B62-4772-886D-A1DF6C072C87}" type="slidenum">
              <a:rPr lang="en-US" altLang="en-US"/>
              <a:pPr>
                <a:defRPr/>
              </a:pPr>
              <a:t>‹#›</a:t>
            </a:fld>
            <a:endParaRPr lang="en-US" altLang="en-US"/>
          </a:p>
        </p:txBody>
      </p:sp>
    </p:spTree>
    <p:extLst>
      <p:ext uri="{BB962C8B-B14F-4D97-AF65-F5344CB8AC3E}">
        <p14:creationId xmlns:p14="http://schemas.microsoft.com/office/powerpoint/2010/main" val="28057746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F8A1F8E9-D9F5-4AC8-8088-0ACB05788BA4}" type="slidenum">
              <a:rPr lang="en-US" altLang="en-US"/>
              <a:pPr>
                <a:defRPr/>
              </a:pPr>
              <a:t>‹#›</a:t>
            </a:fld>
            <a:endParaRPr lang="en-US" altLang="en-US"/>
          </a:p>
        </p:txBody>
      </p:sp>
    </p:spTree>
    <p:extLst>
      <p:ext uri="{BB962C8B-B14F-4D97-AF65-F5344CB8AC3E}">
        <p14:creationId xmlns:p14="http://schemas.microsoft.com/office/powerpoint/2010/main" val="2332093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2C725A2D-E1A7-4434-AF0E-8EB841D3622A}" type="slidenum">
              <a:rPr lang="en-US" altLang="en-US"/>
              <a:pPr>
                <a:defRPr/>
              </a:pPr>
              <a:t>‹#›</a:t>
            </a:fld>
            <a:endParaRPr lang="en-US" altLang="en-US"/>
          </a:p>
        </p:txBody>
      </p:sp>
    </p:spTree>
    <p:extLst>
      <p:ext uri="{BB962C8B-B14F-4D97-AF65-F5344CB8AC3E}">
        <p14:creationId xmlns:p14="http://schemas.microsoft.com/office/powerpoint/2010/main" val="379718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E313006E-DA73-40A4-913B-F27B86D052D4}" type="slidenum">
              <a:rPr lang="en-US" altLang="en-US"/>
              <a:pPr>
                <a:defRPr/>
              </a:pPr>
              <a:t>‹#›</a:t>
            </a:fld>
            <a:endParaRPr lang="en-US" altLang="en-US"/>
          </a:p>
        </p:txBody>
      </p:sp>
    </p:spTree>
    <p:extLst>
      <p:ext uri="{BB962C8B-B14F-4D97-AF65-F5344CB8AC3E}">
        <p14:creationId xmlns:p14="http://schemas.microsoft.com/office/powerpoint/2010/main" val="3413713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F4CE0915-6A50-4E00-A899-4E2C29659805}" type="slidenum">
              <a:rPr lang="en-US" altLang="en-US"/>
              <a:pPr>
                <a:defRPr/>
              </a:pPr>
              <a:t>‹#›</a:t>
            </a:fld>
            <a:endParaRPr lang="en-US" altLang="en-US"/>
          </a:p>
        </p:txBody>
      </p:sp>
    </p:spTree>
    <p:extLst>
      <p:ext uri="{BB962C8B-B14F-4D97-AF65-F5344CB8AC3E}">
        <p14:creationId xmlns:p14="http://schemas.microsoft.com/office/powerpoint/2010/main" val="377076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7A656EBD-F2D9-44AD-A74C-3383DAA8E426}" type="slidenum">
              <a:rPr lang="en-US" altLang="en-US"/>
              <a:pPr>
                <a:defRPr/>
              </a:pPr>
              <a:t>‹#›</a:t>
            </a:fld>
            <a:endParaRPr lang="en-US" altLang="en-US"/>
          </a:p>
        </p:txBody>
      </p:sp>
    </p:spTree>
    <p:extLst>
      <p:ext uri="{BB962C8B-B14F-4D97-AF65-F5344CB8AC3E}">
        <p14:creationId xmlns:p14="http://schemas.microsoft.com/office/powerpoint/2010/main" val="1206426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8A2463B5-9524-47FD-962F-1CA0F741A0BA}" type="slidenum">
              <a:rPr lang="en-US" altLang="en-US"/>
              <a:pPr>
                <a:defRPr/>
              </a:pPr>
              <a:t>‹#›</a:t>
            </a:fld>
            <a:endParaRPr lang="en-US" altLang="en-US"/>
          </a:p>
        </p:txBody>
      </p:sp>
    </p:spTree>
    <p:extLst>
      <p:ext uri="{BB962C8B-B14F-4D97-AF65-F5344CB8AC3E}">
        <p14:creationId xmlns:p14="http://schemas.microsoft.com/office/powerpoint/2010/main" val="3240102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F382C770-6385-4175-BD29-8E7BED632DE3}" type="slidenum">
              <a:rPr lang="en-US" altLang="en-US"/>
              <a:pPr>
                <a:defRPr/>
              </a:pPr>
              <a:t>‹#›</a:t>
            </a:fld>
            <a:endParaRPr lang="en-US" altLang="en-US"/>
          </a:p>
        </p:txBody>
      </p:sp>
    </p:spTree>
    <p:extLst>
      <p:ext uri="{BB962C8B-B14F-4D97-AF65-F5344CB8AC3E}">
        <p14:creationId xmlns:p14="http://schemas.microsoft.com/office/powerpoint/2010/main" val="325959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AFE05998-4B98-4212-803F-AB1E02164E6F}" type="slidenum">
              <a:rPr lang="en-US" altLang="en-US"/>
              <a:pPr>
                <a:defRPr/>
              </a:pPr>
              <a:t>‹#›</a:t>
            </a:fld>
            <a:endParaRPr lang="en-US" altLang="en-US"/>
          </a:p>
        </p:txBody>
      </p:sp>
    </p:spTree>
    <p:extLst>
      <p:ext uri="{BB962C8B-B14F-4D97-AF65-F5344CB8AC3E}">
        <p14:creationId xmlns:p14="http://schemas.microsoft.com/office/powerpoint/2010/main" val="3804299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2A72F21D-4581-43AB-BB85-A064E9847F95}" type="slidenum">
              <a:rPr lang="en-US" altLang="en-US"/>
              <a:pPr>
                <a:defRPr/>
              </a:pPr>
              <a:t>‹#›</a:t>
            </a:fld>
            <a:endParaRPr lang="en-US" altLang="en-US"/>
          </a:p>
        </p:txBody>
      </p:sp>
    </p:spTree>
    <p:extLst>
      <p:ext uri="{BB962C8B-B14F-4D97-AF65-F5344CB8AC3E}">
        <p14:creationId xmlns:p14="http://schemas.microsoft.com/office/powerpoint/2010/main" val="3239832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61D59DE3-2C68-407F-92A2-63E34A4F672E}" type="slidenum">
              <a:rPr lang="en-US" altLang="en-US"/>
              <a:pPr>
                <a:defRPr/>
              </a:pPr>
              <a:t>‹#›</a:t>
            </a:fld>
            <a:endParaRPr lang="en-US" altLang="en-US"/>
          </a:p>
        </p:txBody>
      </p:sp>
    </p:spTree>
    <p:extLst>
      <p:ext uri="{BB962C8B-B14F-4D97-AF65-F5344CB8AC3E}">
        <p14:creationId xmlns:p14="http://schemas.microsoft.com/office/powerpoint/2010/main" val="2035404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931A02C0-B518-4F2F-855C-256C55FA6B42}" type="slidenum">
              <a:rPr lang="en-US" altLang="en-US"/>
              <a:pPr>
                <a:defRPr/>
              </a:pPr>
              <a:t>‹#›</a:t>
            </a:fld>
            <a:endParaRPr lang="en-US" altLang="en-US"/>
          </a:p>
        </p:txBody>
      </p:sp>
    </p:spTree>
    <p:extLst>
      <p:ext uri="{BB962C8B-B14F-4D97-AF65-F5344CB8AC3E}">
        <p14:creationId xmlns:p14="http://schemas.microsoft.com/office/powerpoint/2010/main" val="4272613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86899E2C-D902-4477-A7C8-C80F28CA3301}" type="slidenum">
              <a:rPr lang="en-US" altLang="en-US"/>
              <a:pPr>
                <a:defRPr/>
              </a:pPr>
              <a:t>‹#›</a:t>
            </a:fld>
            <a:endParaRPr lang="en-US" altLang="en-US"/>
          </a:p>
        </p:txBody>
      </p:sp>
    </p:spTree>
    <p:extLst>
      <p:ext uri="{BB962C8B-B14F-4D97-AF65-F5344CB8AC3E}">
        <p14:creationId xmlns:p14="http://schemas.microsoft.com/office/powerpoint/2010/main" val="368523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DEB036E9-6395-4FBC-9896-5CDD35967F4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0B6E555-7F0C-45E7-AF7D-A009BF83C8D3}"/>
              </a:ext>
            </a:extLst>
          </p:cNvPr>
          <p:cNvSpPr>
            <a:spLocks noGrp="1" noChangeArrowheads="1"/>
          </p:cNvSpPr>
          <p:nvPr>
            <p:ph type="sldNum" sz="quarter" idx="11"/>
          </p:nvPr>
        </p:nvSpPr>
        <p:spPr>
          <a:ln/>
        </p:spPr>
        <p:txBody>
          <a:bodyPr/>
          <a:lstStyle>
            <a:lvl1pPr>
              <a:defRPr/>
            </a:lvl1pPr>
          </a:lstStyle>
          <a:p>
            <a:pPr>
              <a:defRPr/>
            </a:pPr>
            <a:fld id="{C45BA585-F16D-48E6-A0A7-0A280F25D826}" type="slidenum">
              <a:rPr lang="en-US" altLang="en-US"/>
              <a:pPr>
                <a:defRPr/>
              </a:pPr>
              <a:t>‹#›</a:t>
            </a:fld>
            <a:endParaRPr lang="en-US" altLang="en-US"/>
          </a:p>
        </p:txBody>
      </p:sp>
    </p:spTree>
    <p:extLst>
      <p:ext uri="{BB962C8B-B14F-4D97-AF65-F5344CB8AC3E}">
        <p14:creationId xmlns:p14="http://schemas.microsoft.com/office/powerpoint/2010/main" val="394719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DEB036E9-6395-4FBC-9896-5CDD35967F4F}"/>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70B6E555-7F0C-45E7-AF7D-A009BF83C8D3}"/>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C0BA7716-4DAD-480D-81F6-00B84D4F34A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44CA-39E5-4F18-BB2E-949FF7D4383C}"/>
              </a:ext>
            </a:extLst>
          </p:cNvPr>
          <p:cNvSpPr>
            <a:spLocks noGrp="1"/>
          </p:cNvSpPr>
          <p:nvPr>
            <p:ph type="title"/>
          </p:nvPr>
        </p:nvSpPr>
        <p:spPr/>
        <p:txBody>
          <a:bodyPr/>
          <a:lstStyle/>
          <a:p>
            <a:endParaRPr lang="en-US" dirty="0"/>
          </a:p>
        </p:txBody>
      </p:sp>
      <p:pic>
        <p:nvPicPr>
          <p:cNvPr id="6" name="Picture 5">
            <a:extLst>
              <a:ext uri="{FF2B5EF4-FFF2-40B4-BE49-F238E27FC236}">
                <a16:creationId xmlns:a16="http://schemas.microsoft.com/office/drawing/2014/main" id="{11FA680C-3555-4BF3-BA94-165190122A39}"/>
              </a:ext>
            </a:extLst>
          </p:cNvPr>
          <p:cNvPicPr>
            <a:picLocks noChangeAspect="1"/>
          </p:cNvPicPr>
          <p:nvPr/>
        </p:nvPicPr>
        <p:blipFill>
          <a:blip r:embed="rId2"/>
          <a:stretch>
            <a:fillRect/>
          </a:stretch>
        </p:blipFill>
        <p:spPr>
          <a:xfrm>
            <a:off x="1" y="0"/>
            <a:ext cx="9144000" cy="6873240"/>
          </a:xfrm>
          <a:prstGeom prst="rect">
            <a:avLst/>
          </a:prstGeom>
        </p:spPr>
      </p:pic>
      <p:pic>
        <p:nvPicPr>
          <p:cNvPr id="5" name="Content Placeholder 4">
            <a:extLst>
              <a:ext uri="{FF2B5EF4-FFF2-40B4-BE49-F238E27FC236}">
                <a16:creationId xmlns:a16="http://schemas.microsoft.com/office/drawing/2014/main" id="{A0177338-33D2-4E97-8CB1-BD05491B67E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3048"/>
            <a:ext cx="3581400" cy="1736724"/>
          </a:xfrm>
        </p:spPr>
      </p:pic>
      <p:sp>
        <p:nvSpPr>
          <p:cNvPr id="7" name="TextBox 6">
            <a:extLst>
              <a:ext uri="{FF2B5EF4-FFF2-40B4-BE49-F238E27FC236}">
                <a16:creationId xmlns:a16="http://schemas.microsoft.com/office/drawing/2014/main" id="{28FD82D4-3E0F-4022-B2CB-77796A7D86D6}"/>
              </a:ext>
            </a:extLst>
          </p:cNvPr>
          <p:cNvSpPr txBox="1"/>
          <p:nvPr/>
        </p:nvSpPr>
        <p:spPr>
          <a:xfrm>
            <a:off x="3553968" y="-47496"/>
            <a:ext cx="3905429" cy="707886"/>
          </a:xfrm>
          <a:prstGeom prst="rect">
            <a:avLst/>
          </a:prstGeom>
          <a:noFill/>
        </p:spPr>
        <p:txBody>
          <a:bodyPr wrap="none" rtlCol="0">
            <a:spAutoFit/>
          </a:bodyPr>
          <a:lstStyle/>
          <a:p>
            <a:pPr algn="ctr"/>
            <a:r>
              <a:rPr lang="en-US" sz="2000" b="1" dirty="0"/>
              <a:t>PD800W</a:t>
            </a:r>
          </a:p>
          <a:p>
            <a:pPr algn="ctr"/>
            <a:r>
              <a:rPr lang="en-US" sz="2000" b="1" dirty="0"/>
              <a:t>CORDLESS PHASING TESTER</a:t>
            </a:r>
          </a:p>
        </p:txBody>
      </p:sp>
      <p:pic>
        <p:nvPicPr>
          <p:cNvPr id="9" name="Picture 8">
            <a:extLst>
              <a:ext uri="{FF2B5EF4-FFF2-40B4-BE49-F238E27FC236}">
                <a16:creationId xmlns:a16="http://schemas.microsoft.com/office/drawing/2014/main" id="{8257B5F3-4412-448B-A36F-941F620718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761" y="5867400"/>
            <a:ext cx="1885950" cy="1005840"/>
          </a:xfrm>
          <a:prstGeom prst="rect">
            <a:avLst/>
          </a:prstGeom>
        </p:spPr>
      </p:pic>
    </p:spTree>
    <p:extLst>
      <p:ext uri="{BB962C8B-B14F-4D97-AF65-F5344CB8AC3E}">
        <p14:creationId xmlns:p14="http://schemas.microsoft.com/office/powerpoint/2010/main" val="224748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a:xfrm>
            <a:off x="457200" y="0"/>
            <a:ext cx="8229600" cy="411162"/>
          </a:xfrm>
        </p:spPr>
        <p:txBody>
          <a:bodyPr/>
          <a:lstStyle/>
          <a:p>
            <a:pPr eaLnBrk="1" hangingPunct="1"/>
            <a:r>
              <a:rPr lang="en-US" altLang="en-US" sz="3200" b="1" dirty="0"/>
              <a:t>Procedures</a:t>
            </a:r>
          </a:p>
        </p:txBody>
      </p:sp>
      <p:sp>
        <p:nvSpPr>
          <p:cNvPr id="13315" name="Rectangle 1027"/>
          <p:cNvSpPr>
            <a:spLocks noGrp="1" noChangeArrowheads="1"/>
          </p:cNvSpPr>
          <p:nvPr>
            <p:ph type="body" idx="1"/>
          </p:nvPr>
        </p:nvSpPr>
        <p:spPr>
          <a:xfrm>
            <a:off x="0" y="411162"/>
            <a:ext cx="9144000" cy="6446838"/>
          </a:xfrm>
        </p:spPr>
        <p:txBody>
          <a:bodyPr/>
          <a:lstStyle/>
          <a:p>
            <a:pPr marL="457200" indent="-457200" eaLnBrk="1" hangingPunct="1">
              <a:buAutoNum type="arabicPeriod" startAt="4"/>
            </a:pPr>
            <a:r>
              <a:rPr lang="en-US" altLang="en-US" sz="2000" dirty="0"/>
              <a:t>Attach the appropriate live-line-tool fitting for the voltage potential to be tested.</a:t>
            </a:r>
          </a:p>
          <a:p>
            <a:pPr marL="457200" indent="-457200" eaLnBrk="1" hangingPunct="1">
              <a:buAutoNum type="arabicPeriod" startAt="4"/>
            </a:pPr>
            <a:r>
              <a:rPr lang="en-US" altLang="en-US" sz="2000" dirty="0"/>
              <a:t>Bierer &amp; Associates highly recommends both the Meter and Reference Probe perform a test on a “known” voltage source such as our 2-Phase Power Supply (part# T2) or an equivalent source </a:t>
            </a:r>
            <a:r>
              <a:rPr lang="en-US" altLang="en-US" sz="2000" u="sng" dirty="0"/>
              <a:t>before and after </a:t>
            </a:r>
            <a:r>
              <a:rPr lang="en-US" altLang="en-US" sz="2000" dirty="0"/>
              <a:t>each use.</a:t>
            </a:r>
          </a:p>
          <a:p>
            <a:pPr marL="457200" indent="-457200" eaLnBrk="1" hangingPunct="1">
              <a:buAutoNum type="arabicPeriod" startAt="4"/>
            </a:pPr>
            <a:r>
              <a:rPr lang="en-US" altLang="en-US" sz="2000" dirty="0"/>
              <a:t>Always hold the Reference Probe and Meter Probe</a:t>
            </a:r>
          </a:p>
          <a:p>
            <a:pPr marL="0" indent="0" eaLnBrk="1" hangingPunct="1">
              <a:buNone/>
            </a:pPr>
            <a:r>
              <a:rPr lang="en-US" altLang="en-US" sz="2000" dirty="0"/>
              <a:t>     perpendicular (as possible) to the conductor being tested and</a:t>
            </a:r>
          </a:p>
          <a:p>
            <a:pPr marL="0" indent="0" eaLnBrk="1" hangingPunct="1">
              <a:buNone/>
            </a:pPr>
            <a:r>
              <a:rPr lang="en-US" altLang="en-US" sz="2000" dirty="0"/>
              <a:t>     away from all other conductive surfaces a minimum of two (2) feet such as:</a:t>
            </a:r>
          </a:p>
          <a:p>
            <a:pPr lvl="1" eaLnBrk="1" hangingPunct="1"/>
            <a:r>
              <a:rPr lang="en-US" altLang="en-US" sz="2000" dirty="0"/>
              <a:t>Adjacent Phases</a:t>
            </a:r>
          </a:p>
          <a:p>
            <a:pPr lvl="1" eaLnBrk="1" hangingPunct="1"/>
            <a:r>
              <a:rPr lang="en-US" altLang="en-US" sz="2000" dirty="0"/>
              <a:t>Neutrals</a:t>
            </a:r>
          </a:p>
          <a:p>
            <a:pPr lvl="1" eaLnBrk="1" hangingPunct="1"/>
            <a:r>
              <a:rPr lang="en-US" altLang="en-US" sz="2000" dirty="0"/>
              <a:t>Grounded structures </a:t>
            </a:r>
          </a:p>
          <a:p>
            <a:pPr lvl="1" eaLnBrk="1" hangingPunct="1"/>
            <a:r>
              <a:rPr lang="en-US" altLang="en-US" sz="2000" dirty="0"/>
              <a:t>Yourself </a:t>
            </a:r>
          </a:p>
          <a:p>
            <a:pPr marL="0" indent="0" eaLnBrk="1" hangingPunct="1">
              <a:buNone/>
            </a:pPr>
            <a:endParaRPr lang="en-US" altLang="en-US" sz="2000" dirty="0"/>
          </a:p>
          <a:p>
            <a:pPr marL="0" indent="0" eaLnBrk="1" hangingPunct="1">
              <a:buNone/>
            </a:pPr>
            <a:r>
              <a:rPr lang="en-US" altLang="en-US" sz="2000" dirty="0"/>
              <a:t>Note: Keep the Reference and Meter Probe housings away from each other a minimum of two (2) feet.</a:t>
            </a:r>
          </a:p>
          <a:p>
            <a:pPr marL="0" indent="0" eaLnBrk="1" hangingPunct="1">
              <a:buNone/>
            </a:pPr>
            <a:endParaRPr lang="en-US" altLang="en-US" sz="2000" dirty="0"/>
          </a:p>
          <a:p>
            <a:pPr marL="0" indent="0" algn="ctr" eaLnBrk="1" hangingPunct="1">
              <a:buNone/>
            </a:pPr>
            <a:r>
              <a:rPr lang="en-US" altLang="en-US" sz="2000" dirty="0"/>
              <a:t>*****</a:t>
            </a:r>
            <a:r>
              <a:rPr lang="en-US" altLang="en-US" sz="2000" u="sng" dirty="0"/>
              <a:t>For Voltage measurements skip to page #16</a:t>
            </a:r>
            <a:r>
              <a:rPr lang="en-US" altLang="en-US" sz="2000" dirty="0"/>
              <a:t>**** </a:t>
            </a:r>
          </a:p>
          <a:p>
            <a:pPr marL="0" indent="0" eaLnBrk="1" hangingPunct="1">
              <a:buNone/>
            </a:pPr>
            <a:endParaRPr lang="en-US" altLang="en-US" sz="2800" dirty="0"/>
          </a:p>
          <a:p>
            <a:pPr marL="0" indent="0" eaLnBrk="1" hangingPunct="1">
              <a:buNone/>
            </a:pPr>
            <a:endParaRPr lang="en-US" altLang="en-US" sz="2800" dirty="0"/>
          </a:p>
          <a:p>
            <a:pPr marL="0" indent="0" eaLnBrk="1" hangingPunct="1">
              <a:buNone/>
            </a:pPr>
            <a:r>
              <a:rPr lang="en-US" altLang="en-US" sz="2800" dirty="0"/>
              <a:t> </a:t>
            </a:r>
          </a:p>
          <a:p>
            <a:pPr marL="0" indent="0" eaLnBrk="1" hangingPunct="1">
              <a:buNone/>
            </a:pPr>
            <a:endParaRPr lang="en-US" altLang="en-US" sz="2800" dirty="0"/>
          </a:p>
          <a:p>
            <a:pPr marL="0" indent="0" eaLnBrk="1" hangingPunct="1">
              <a:buNone/>
            </a:pPr>
            <a:endParaRPr lang="en-US" altLang="en-US" sz="2800"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229600" cy="457199"/>
          </a:xfrm>
        </p:spPr>
        <p:txBody>
          <a:bodyPr/>
          <a:lstStyle/>
          <a:p>
            <a:pPr eaLnBrk="1" hangingPunct="1"/>
            <a:r>
              <a:rPr lang="en-US" altLang="en-US" sz="3200" dirty="0"/>
              <a:t>Procedures</a:t>
            </a:r>
          </a:p>
        </p:txBody>
      </p:sp>
      <p:sp>
        <p:nvSpPr>
          <p:cNvPr id="16387" name="Rectangle 3"/>
          <p:cNvSpPr>
            <a:spLocks noGrp="1" noChangeArrowheads="1"/>
          </p:cNvSpPr>
          <p:nvPr>
            <p:ph type="body" idx="1"/>
          </p:nvPr>
        </p:nvSpPr>
        <p:spPr>
          <a:xfrm>
            <a:off x="0" y="457200"/>
            <a:ext cx="9144000" cy="6400800"/>
          </a:xfrm>
        </p:spPr>
        <p:txBody>
          <a:bodyPr/>
          <a:lstStyle/>
          <a:p>
            <a:pPr marL="857250" lvl="1" indent="-457200" eaLnBrk="1" hangingPunct="1">
              <a:buAutoNum type="arabicPeriod" startAt="7"/>
            </a:pPr>
            <a:r>
              <a:rPr lang="en-US" altLang="en-US" sz="1800" dirty="0"/>
              <a:t>While in the DEG switch position make </a:t>
            </a:r>
          </a:p>
          <a:p>
            <a:pPr lvl="1" eaLnBrk="1" hangingPunct="1"/>
            <a:r>
              <a:rPr lang="en-US" altLang="en-US" sz="1800" dirty="0"/>
              <a:t>Direct Contact from 208V-to-69kV, see images below as an example of readings.</a:t>
            </a:r>
          </a:p>
          <a:p>
            <a:pPr marL="400050" lvl="1" indent="0" eaLnBrk="1" hangingPunct="1">
              <a:buNone/>
            </a:pPr>
            <a:r>
              <a:rPr lang="en-US" altLang="en-US" sz="1800" dirty="0"/>
              <a:t>     -  Including Capacitive Test Points</a:t>
            </a:r>
          </a:p>
          <a:p>
            <a:pPr lvl="1" eaLnBrk="1" hangingPunct="1"/>
            <a:r>
              <a:rPr lang="en-US" altLang="en-US" sz="1800" dirty="0"/>
              <a:t>Non-Contact from 69kV-to-800kV. </a:t>
            </a:r>
          </a:p>
          <a:p>
            <a:pPr marL="400050" lvl="1" indent="0" eaLnBrk="1" hangingPunct="1">
              <a:buNone/>
            </a:pPr>
            <a:r>
              <a:rPr lang="en-US" altLang="en-US" sz="1800" dirty="0"/>
              <a:t>    -  Distance from conductor can be equal to or greater than minimum </a:t>
            </a:r>
          </a:p>
          <a:p>
            <a:pPr marL="400050" lvl="1" indent="0" eaLnBrk="1" hangingPunct="1">
              <a:buNone/>
            </a:pPr>
            <a:r>
              <a:rPr lang="en-US" altLang="en-US" sz="1800" dirty="0"/>
              <a:t>         approach distance for voltage being tested.</a:t>
            </a:r>
          </a:p>
          <a:p>
            <a:pPr marL="400050" lvl="1" indent="0" eaLnBrk="1" hangingPunct="1">
              <a:buNone/>
            </a:pPr>
            <a:r>
              <a:rPr lang="en-US" altLang="en-US" sz="1800" dirty="0"/>
              <a:t>     -  On lines 115kV-to-600kV, the Reference probe may be suspended from</a:t>
            </a:r>
          </a:p>
          <a:p>
            <a:pPr marL="400050" lvl="1" indent="0" eaLnBrk="1" hangingPunct="1">
              <a:buNone/>
            </a:pPr>
            <a:r>
              <a:rPr lang="en-US" altLang="en-US" sz="1800" dirty="0"/>
              <a:t>        the conductor with the optional insulated support hook attachment </a:t>
            </a:r>
          </a:p>
          <a:p>
            <a:pPr marL="400050" lvl="1" indent="0" eaLnBrk="1" hangingPunct="1">
              <a:buNone/>
            </a:pPr>
            <a:r>
              <a:rPr lang="en-US" altLang="en-US" sz="1800" dirty="0"/>
              <a:t>        PD800SH2 or PD800SH4.</a:t>
            </a:r>
          </a:p>
          <a:p>
            <a:pPr marL="0" indent="0" eaLnBrk="1" hangingPunct="1">
              <a:buNone/>
            </a:pPr>
            <a:r>
              <a:rPr lang="en-US" altLang="en-US" sz="2400" dirty="0"/>
              <a:t> </a:t>
            </a:r>
          </a:p>
          <a:p>
            <a:pPr marL="0" indent="0" eaLnBrk="1" hangingPunct="1">
              <a:buNone/>
            </a:pPr>
            <a:endParaRPr lang="en-US" altLang="en-US" sz="2400" dirty="0"/>
          </a:p>
          <a:p>
            <a:pPr marL="0" indent="0" eaLnBrk="1" hangingPunct="1">
              <a:buNone/>
            </a:pPr>
            <a:endParaRPr lang="en-US" altLang="en-US" sz="2400" dirty="0"/>
          </a:p>
          <a:p>
            <a:pPr marL="0" indent="0" eaLnBrk="1" hangingPunct="1">
              <a:buNone/>
            </a:pPr>
            <a:endParaRPr lang="en-US" altLang="en-US" sz="2400" dirty="0"/>
          </a:p>
          <a:p>
            <a:pPr marL="0" indent="0" eaLnBrk="1" hangingPunct="1">
              <a:buNone/>
            </a:pPr>
            <a:endParaRPr lang="en-US" altLang="en-US" sz="2400" dirty="0"/>
          </a:p>
          <a:p>
            <a:pPr marL="0" indent="0" eaLnBrk="1" hangingPunct="1">
              <a:buNone/>
            </a:pPr>
            <a:endParaRPr lang="en-US" altLang="en-US" sz="2400" dirty="0"/>
          </a:p>
          <a:p>
            <a:pPr marL="0" indent="0" eaLnBrk="1" hangingPunct="1">
              <a:buNone/>
            </a:pPr>
            <a:endParaRPr lang="en-US" altLang="en-US" sz="2400" dirty="0"/>
          </a:p>
          <a:p>
            <a:pPr marL="0" indent="0" eaLnBrk="1" hangingPunct="1">
              <a:buNone/>
            </a:pPr>
            <a:r>
              <a:rPr lang="en-US" altLang="en-US" sz="2400" dirty="0"/>
              <a:t>     </a:t>
            </a:r>
            <a:endParaRPr lang="en-US" altLang="en-US" sz="2400" dirty="0">
              <a:cs typeface="Arial" panose="020B0604020202020204" pitchFamily="34" charset="0"/>
            </a:endParaRPr>
          </a:p>
          <a:p>
            <a:pPr marL="457200" lvl="1" indent="0" eaLnBrk="1" hangingPunct="1">
              <a:buNone/>
            </a:pPr>
            <a:endParaRPr lang="en-US" altLang="en-US" sz="2400" dirty="0">
              <a:cs typeface="Arial" panose="020B0604020202020204" pitchFamily="34" charset="0"/>
            </a:endParaRPr>
          </a:p>
        </p:txBody>
      </p:sp>
      <p:pic>
        <p:nvPicPr>
          <p:cNvPr id="3" name="Picture 2">
            <a:extLst>
              <a:ext uri="{FF2B5EF4-FFF2-40B4-BE49-F238E27FC236}">
                <a16:creationId xmlns:a16="http://schemas.microsoft.com/office/drawing/2014/main" id="{20663383-DA76-42C0-B66C-7597FCE7F2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00600"/>
            <a:ext cx="2667000" cy="2070100"/>
          </a:xfrm>
          <a:prstGeom prst="rect">
            <a:avLst/>
          </a:prstGeom>
        </p:spPr>
      </p:pic>
      <p:pic>
        <p:nvPicPr>
          <p:cNvPr id="5" name="Picture 4">
            <a:extLst>
              <a:ext uri="{FF2B5EF4-FFF2-40B4-BE49-F238E27FC236}">
                <a16:creationId xmlns:a16="http://schemas.microsoft.com/office/drawing/2014/main" id="{DA31D775-CD4E-450B-A26B-9AC0AF1C9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4787900"/>
            <a:ext cx="2667000" cy="2070100"/>
          </a:xfrm>
          <a:prstGeom prst="rect">
            <a:avLst/>
          </a:prstGeom>
        </p:spPr>
      </p:pic>
      <p:pic>
        <p:nvPicPr>
          <p:cNvPr id="7" name="Picture 6">
            <a:extLst>
              <a:ext uri="{FF2B5EF4-FFF2-40B4-BE49-F238E27FC236}">
                <a16:creationId xmlns:a16="http://schemas.microsoft.com/office/drawing/2014/main" id="{7F84440C-4532-4FF5-A6D5-18480D1D0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0" y="4787900"/>
            <a:ext cx="2667000" cy="2076450"/>
          </a:xfrm>
          <a:prstGeom prst="rect">
            <a:avLst/>
          </a:prstGeom>
        </p:spPr>
      </p:pic>
      <p:sp>
        <p:nvSpPr>
          <p:cNvPr id="9" name="TextBox 8">
            <a:extLst>
              <a:ext uri="{FF2B5EF4-FFF2-40B4-BE49-F238E27FC236}">
                <a16:creationId xmlns:a16="http://schemas.microsoft.com/office/drawing/2014/main" id="{43EB3BB1-0628-4927-BE92-D4DBB9231D66}"/>
              </a:ext>
            </a:extLst>
          </p:cNvPr>
          <p:cNvSpPr txBox="1"/>
          <p:nvPr/>
        </p:nvSpPr>
        <p:spPr>
          <a:xfrm>
            <a:off x="6896100" y="3657600"/>
            <a:ext cx="1929384" cy="923330"/>
          </a:xfrm>
          <a:prstGeom prst="rect">
            <a:avLst/>
          </a:prstGeom>
          <a:noFill/>
        </p:spPr>
        <p:txBody>
          <a:bodyPr wrap="square" rtlCol="0">
            <a:spAutoFit/>
          </a:bodyPr>
          <a:lstStyle/>
          <a:p>
            <a:r>
              <a:rPr lang="en-US" dirty="0"/>
              <a:t>Nominal 240° and the Red phase LED is on</a:t>
            </a:r>
          </a:p>
        </p:txBody>
      </p:sp>
      <p:sp>
        <p:nvSpPr>
          <p:cNvPr id="10" name="TextBox 9">
            <a:extLst>
              <a:ext uri="{FF2B5EF4-FFF2-40B4-BE49-F238E27FC236}">
                <a16:creationId xmlns:a16="http://schemas.microsoft.com/office/drawing/2014/main" id="{A4527F41-D273-41E7-AB0E-D686205A917C}"/>
              </a:ext>
            </a:extLst>
          </p:cNvPr>
          <p:cNvSpPr txBox="1"/>
          <p:nvPr/>
        </p:nvSpPr>
        <p:spPr>
          <a:xfrm>
            <a:off x="3733800" y="3657600"/>
            <a:ext cx="1877437" cy="923330"/>
          </a:xfrm>
          <a:prstGeom prst="rect">
            <a:avLst/>
          </a:prstGeom>
          <a:noFill/>
        </p:spPr>
        <p:txBody>
          <a:bodyPr wrap="none" rtlCol="0">
            <a:spAutoFit/>
          </a:bodyPr>
          <a:lstStyle/>
          <a:p>
            <a:r>
              <a:rPr lang="en-US" dirty="0"/>
              <a:t>Nominal 120°</a:t>
            </a:r>
          </a:p>
          <a:p>
            <a:r>
              <a:rPr lang="en-US" dirty="0"/>
              <a:t>and the Blue</a:t>
            </a:r>
          </a:p>
          <a:p>
            <a:r>
              <a:rPr lang="en-US" dirty="0"/>
              <a:t>phase LED is on</a:t>
            </a:r>
          </a:p>
        </p:txBody>
      </p:sp>
      <p:sp>
        <p:nvSpPr>
          <p:cNvPr id="11" name="TextBox 10">
            <a:extLst>
              <a:ext uri="{FF2B5EF4-FFF2-40B4-BE49-F238E27FC236}">
                <a16:creationId xmlns:a16="http://schemas.microsoft.com/office/drawing/2014/main" id="{D6E54DDA-AA97-46FC-BF43-5170CF783A00}"/>
              </a:ext>
            </a:extLst>
          </p:cNvPr>
          <p:cNvSpPr txBox="1"/>
          <p:nvPr/>
        </p:nvSpPr>
        <p:spPr>
          <a:xfrm>
            <a:off x="408563" y="3657600"/>
            <a:ext cx="1877437" cy="923330"/>
          </a:xfrm>
          <a:prstGeom prst="rect">
            <a:avLst/>
          </a:prstGeom>
          <a:noFill/>
        </p:spPr>
        <p:txBody>
          <a:bodyPr wrap="square" rtlCol="0">
            <a:spAutoFit/>
          </a:bodyPr>
          <a:lstStyle/>
          <a:p>
            <a:r>
              <a:rPr lang="en-US" dirty="0"/>
              <a:t>Nominal 0°</a:t>
            </a:r>
          </a:p>
          <a:p>
            <a:r>
              <a:rPr lang="en-US" dirty="0"/>
              <a:t>and the White</a:t>
            </a:r>
          </a:p>
          <a:p>
            <a:r>
              <a:rPr lang="en-US" dirty="0"/>
              <a:t>phase LED is 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99C76-0D8F-49B7-B859-F1FE7BF04AF9}"/>
              </a:ext>
            </a:extLst>
          </p:cNvPr>
          <p:cNvSpPr>
            <a:spLocks noGrp="1"/>
          </p:cNvSpPr>
          <p:nvPr>
            <p:ph type="title"/>
          </p:nvPr>
        </p:nvSpPr>
        <p:spPr>
          <a:xfrm>
            <a:off x="457200" y="12192"/>
            <a:ext cx="8229600" cy="457199"/>
          </a:xfrm>
        </p:spPr>
        <p:txBody>
          <a:bodyPr/>
          <a:lstStyle/>
          <a:p>
            <a:r>
              <a:rPr lang="en-US" sz="3200" dirty="0"/>
              <a:t>Procedures</a:t>
            </a:r>
          </a:p>
        </p:txBody>
      </p:sp>
      <p:sp>
        <p:nvSpPr>
          <p:cNvPr id="3" name="Content Placeholder 2">
            <a:extLst>
              <a:ext uri="{FF2B5EF4-FFF2-40B4-BE49-F238E27FC236}">
                <a16:creationId xmlns:a16="http://schemas.microsoft.com/office/drawing/2014/main" id="{92FD4EFB-EC95-4776-B5A6-AB62724BD94B}"/>
              </a:ext>
            </a:extLst>
          </p:cNvPr>
          <p:cNvSpPr>
            <a:spLocks noGrp="1"/>
          </p:cNvSpPr>
          <p:nvPr>
            <p:ph idx="1"/>
          </p:nvPr>
        </p:nvSpPr>
        <p:spPr>
          <a:xfrm>
            <a:off x="0" y="469392"/>
            <a:ext cx="9144000" cy="6376416"/>
          </a:xfrm>
        </p:spPr>
        <p:txBody>
          <a:bodyPr/>
          <a:lstStyle/>
          <a:p>
            <a:r>
              <a:rPr lang="en-US" sz="2000" dirty="0"/>
              <a:t>(Continued) Step #7, if the Meter Probe reading is not one of or near the nominal 3-Phase readings, i.e. 0°, 120°, 240° and some multiple of 30° as demonstrated in the image below right, then the Reference and Meter Probe is phasing across a Delta/Wye transformation.</a:t>
            </a:r>
          </a:p>
          <a:p>
            <a:r>
              <a:rPr lang="en-US" sz="2000" dirty="0"/>
              <a:t>A blinking Yellow “D/Y” light indicates a Delta/Wye transformation (multiple of 30° phase shift) in conjunction with one of the other phase indicator lights.</a:t>
            </a:r>
          </a:p>
          <a:p>
            <a:r>
              <a:rPr lang="en-US" sz="2000" b="1" dirty="0"/>
              <a:t>Note:</a:t>
            </a:r>
            <a:r>
              <a:rPr lang="en-US" sz="2000" dirty="0"/>
              <a:t> The White Light on the Reference Probe will always be on if the unit sees at least 30VAC, in direct contact or electrical field. The White Light must be present to ensure proper operation of the PD800W.</a:t>
            </a:r>
          </a:p>
          <a:p>
            <a:endParaRPr lang="en-US" sz="2000" dirty="0"/>
          </a:p>
        </p:txBody>
      </p:sp>
      <p:pic>
        <p:nvPicPr>
          <p:cNvPr id="5" name="Picture 4">
            <a:extLst>
              <a:ext uri="{FF2B5EF4-FFF2-40B4-BE49-F238E27FC236}">
                <a16:creationId xmlns:a16="http://schemas.microsoft.com/office/drawing/2014/main" id="{AE7891ED-9D20-4737-851D-7F1B5B8EAE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3429000"/>
            <a:ext cx="3505200" cy="3416808"/>
          </a:xfrm>
          <a:prstGeom prst="rect">
            <a:avLst/>
          </a:prstGeom>
        </p:spPr>
      </p:pic>
      <p:pic>
        <p:nvPicPr>
          <p:cNvPr id="7" name="Picture 6">
            <a:extLst>
              <a:ext uri="{FF2B5EF4-FFF2-40B4-BE49-F238E27FC236}">
                <a16:creationId xmlns:a16="http://schemas.microsoft.com/office/drawing/2014/main" id="{CFC70DE2-AA85-424A-85BE-186245074E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05200"/>
            <a:ext cx="3505200" cy="3340608"/>
          </a:xfrm>
          <a:prstGeom prst="rect">
            <a:avLst/>
          </a:prstGeom>
        </p:spPr>
      </p:pic>
      <p:sp>
        <p:nvSpPr>
          <p:cNvPr id="8" name="TextBox 7">
            <a:extLst>
              <a:ext uri="{FF2B5EF4-FFF2-40B4-BE49-F238E27FC236}">
                <a16:creationId xmlns:a16="http://schemas.microsoft.com/office/drawing/2014/main" id="{6D2420A0-094A-45B3-8B48-DD5CDF983332}"/>
              </a:ext>
            </a:extLst>
          </p:cNvPr>
          <p:cNvSpPr txBox="1"/>
          <p:nvPr/>
        </p:nvSpPr>
        <p:spPr>
          <a:xfrm>
            <a:off x="3556337" y="4495800"/>
            <a:ext cx="2031325" cy="2031325"/>
          </a:xfrm>
          <a:prstGeom prst="rect">
            <a:avLst/>
          </a:prstGeom>
          <a:noFill/>
        </p:spPr>
        <p:txBody>
          <a:bodyPr wrap="none" rtlCol="0">
            <a:spAutoFit/>
          </a:bodyPr>
          <a:lstStyle/>
          <a:p>
            <a:r>
              <a:rPr lang="en-US" dirty="0"/>
              <a:t>The D/Y yellow</a:t>
            </a:r>
          </a:p>
          <a:p>
            <a:r>
              <a:rPr lang="en-US" dirty="0"/>
              <a:t>LED activates if </a:t>
            </a:r>
          </a:p>
          <a:p>
            <a:r>
              <a:rPr lang="en-US" dirty="0"/>
              <a:t>the phase angle</a:t>
            </a:r>
          </a:p>
          <a:p>
            <a:r>
              <a:rPr lang="en-US" dirty="0"/>
              <a:t>deviates +/- 20° </a:t>
            </a:r>
          </a:p>
          <a:p>
            <a:r>
              <a:rPr lang="en-US" dirty="0"/>
              <a:t>from any one of</a:t>
            </a:r>
          </a:p>
          <a:p>
            <a:r>
              <a:rPr lang="en-US" dirty="0"/>
              <a:t>the three nominal </a:t>
            </a:r>
          </a:p>
          <a:p>
            <a:r>
              <a:rPr lang="en-US" dirty="0"/>
              <a:t>readings</a:t>
            </a:r>
          </a:p>
        </p:txBody>
      </p:sp>
    </p:spTree>
    <p:extLst>
      <p:ext uri="{BB962C8B-B14F-4D97-AF65-F5344CB8AC3E}">
        <p14:creationId xmlns:p14="http://schemas.microsoft.com/office/powerpoint/2010/main" val="1389688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0"/>
            <a:ext cx="8229600" cy="457200"/>
          </a:xfrm>
        </p:spPr>
        <p:txBody>
          <a:bodyPr/>
          <a:lstStyle/>
          <a:p>
            <a:pPr eaLnBrk="1" hangingPunct="1"/>
            <a:br>
              <a:rPr lang="en-US" altLang="en-US" sz="3200" dirty="0"/>
            </a:br>
            <a:r>
              <a:rPr lang="en-US" altLang="en-US" sz="3200" dirty="0"/>
              <a:t>Procedures</a:t>
            </a:r>
            <a:br>
              <a:rPr lang="en-US" altLang="en-US" sz="4000" dirty="0"/>
            </a:br>
            <a:endParaRPr lang="en-US" altLang="en-US" sz="4000" dirty="0"/>
          </a:p>
        </p:txBody>
      </p:sp>
      <p:sp>
        <p:nvSpPr>
          <p:cNvPr id="26627" name="Rectangle 3"/>
          <p:cNvSpPr>
            <a:spLocks noGrp="1" noChangeArrowheads="1"/>
          </p:cNvSpPr>
          <p:nvPr>
            <p:ph type="body" idx="1"/>
          </p:nvPr>
        </p:nvSpPr>
        <p:spPr>
          <a:xfrm>
            <a:off x="0" y="457200"/>
            <a:ext cx="9144000" cy="6400800"/>
          </a:xfrm>
        </p:spPr>
        <p:txBody>
          <a:bodyPr/>
          <a:lstStyle/>
          <a:p>
            <a:pPr marL="457200" indent="-457200" eaLnBrk="1" hangingPunct="1">
              <a:buAutoNum type="arabicPeriod" startAt="8"/>
            </a:pPr>
            <a:r>
              <a:rPr lang="en-US" altLang="en-US" sz="2400" dirty="0"/>
              <a:t>With both Probes still in the DEG switch positions, test phase</a:t>
            </a:r>
          </a:p>
          <a:p>
            <a:pPr marL="0" indent="0" eaLnBrk="1" hangingPunct="1">
              <a:buNone/>
            </a:pPr>
            <a:r>
              <a:rPr lang="en-US" altLang="en-US" sz="2400" dirty="0"/>
              <a:t>      sequence.	</a:t>
            </a:r>
          </a:p>
          <a:p>
            <a:pPr eaLnBrk="1" hangingPunct="1">
              <a:buFontTx/>
              <a:buNone/>
            </a:pPr>
            <a:r>
              <a:rPr lang="en-US" altLang="en-US" sz="2000" b="1" dirty="0"/>
              <a:t>Note:</a:t>
            </a:r>
            <a:r>
              <a:rPr lang="en-US" altLang="en-US" sz="2000" dirty="0"/>
              <a:t> Phase sequence is the order in which the voltages of a three phase</a:t>
            </a:r>
          </a:p>
          <a:p>
            <a:pPr eaLnBrk="1" hangingPunct="1">
              <a:buFontTx/>
              <a:buNone/>
            </a:pPr>
            <a:r>
              <a:rPr lang="en-US" altLang="en-US" sz="2000" dirty="0"/>
              <a:t>          system rise and fall.  Only two sequences are possible, normally referred</a:t>
            </a:r>
          </a:p>
          <a:p>
            <a:pPr eaLnBrk="1" hangingPunct="1">
              <a:buFontTx/>
              <a:buNone/>
            </a:pPr>
            <a:r>
              <a:rPr lang="en-US" altLang="en-US" sz="2000" dirty="0"/>
              <a:t>          to as a “Positive” and “Negative” sequence, or a “Clockwise” and</a:t>
            </a:r>
          </a:p>
          <a:p>
            <a:pPr eaLnBrk="1" hangingPunct="1">
              <a:buFontTx/>
              <a:buNone/>
            </a:pPr>
            <a:r>
              <a:rPr lang="en-US" altLang="en-US" sz="2000" dirty="0"/>
              <a:t>          “Counter-Clockwise” sequence.</a:t>
            </a:r>
          </a:p>
          <a:p>
            <a:pPr eaLnBrk="1" hangingPunct="1">
              <a:buFontTx/>
              <a:buNone/>
            </a:pPr>
            <a:endParaRPr lang="en-US" altLang="en-US" sz="2400" dirty="0"/>
          </a:p>
          <a:p>
            <a:pPr eaLnBrk="1" hangingPunct="1"/>
            <a:r>
              <a:rPr lang="en-US" altLang="en-US" sz="2400" dirty="0"/>
              <a:t>However, there are three different physical connections as demonstrated on the following page, to achieve each sequence.  Any one of the phases of a three phase system may be assigned the status of “Leading” phase. This convention is currently left up to the discretion of the electric utility.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0"/>
            <a:ext cx="8229600" cy="1173162"/>
          </a:xfrm>
        </p:spPr>
        <p:txBody>
          <a:bodyPr/>
          <a:lstStyle/>
          <a:p>
            <a:pPr eaLnBrk="1" hangingPunct="1"/>
            <a:r>
              <a:rPr lang="en-US" altLang="en-US" sz="3200" dirty="0"/>
              <a:t>Procedures</a:t>
            </a:r>
            <a:br>
              <a:rPr lang="en-US" altLang="en-US" sz="3200" dirty="0"/>
            </a:br>
            <a:r>
              <a:rPr lang="en-US" altLang="en-US" sz="2400" dirty="0"/>
              <a:t>Testing Phase Sequence</a:t>
            </a:r>
            <a:br>
              <a:rPr lang="en-US" altLang="en-US" sz="4000" dirty="0"/>
            </a:br>
            <a:r>
              <a:rPr lang="en-US" altLang="en-US" sz="2400" b="1" dirty="0"/>
              <a:t>DEG</a:t>
            </a:r>
            <a:r>
              <a:rPr lang="en-US" altLang="en-US" sz="2400" dirty="0"/>
              <a:t> Switch Position</a:t>
            </a:r>
          </a:p>
        </p:txBody>
      </p:sp>
      <p:sp>
        <p:nvSpPr>
          <p:cNvPr id="27651" name="Rectangle 3"/>
          <p:cNvSpPr>
            <a:spLocks noGrp="1" noChangeArrowheads="1"/>
          </p:cNvSpPr>
          <p:nvPr>
            <p:ph type="body" idx="1"/>
          </p:nvPr>
        </p:nvSpPr>
        <p:spPr/>
        <p:txBody>
          <a:bodyPr/>
          <a:lstStyle/>
          <a:p>
            <a:pPr eaLnBrk="1" hangingPunct="1"/>
            <a:r>
              <a:rPr lang="en-US" altLang="en-US" sz="2800"/>
              <a:t>Sequence (A-B-C)(1-2-3) </a:t>
            </a:r>
          </a:p>
          <a:p>
            <a:pPr lvl="1" eaLnBrk="1" hangingPunct="1"/>
            <a:r>
              <a:rPr lang="en-US" altLang="en-US" sz="2400" b="1"/>
              <a:t>A-B-C</a:t>
            </a:r>
            <a:r>
              <a:rPr lang="en-US" altLang="en-US" sz="2400"/>
              <a:t>	</a:t>
            </a:r>
            <a:r>
              <a:rPr lang="en-US" altLang="en-US" sz="2400" b="1"/>
              <a:t>A-B-C</a:t>
            </a:r>
            <a:r>
              <a:rPr lang="en-US" altLang="en-US" sz="2400"/>
              <a:t>-A-B-CA-B-C</a:t>
            </a:r>
          </a:p>
          <a:p>
            <a:pPr lvl="1" eaLnBrk="1" hangingPunct="1"/>
            <a:r>
              <a:rPr lang="en-US" altLang="en-US" sz="2400" b="1"/>
              <a:t>B-C-A</a:t>
            </a:r>
            <a:r>
              <a:rPr lang="en-US" altLang="en-US" sz="2400"/>
              <a:t>	B-C-</a:t>
            </a:r>
            <a:r>
              <a:rPr lang="en-US" altLang="en-US" sz="2400" b="1"/>
              <a:t>A-B-C</a:t>
            </a:r>
            <a:r>
              <a:rPr lang="en-US" altLang="en-US" sz="2400"/>
              <a:t>-A-B-C-A</a:t>
            </a:r>
          </a:p>
          <a:p>
            <a:pPr lvl="1" eaLnBrk="1" hangingPunct="1"/>
            <a:r>
              <a:rPr lang="en-US" altLang="en-US" sz="2400" b="1"/>
              <a:t>C-A-B</a:t>
            </a:r>
            <a:r>
              <a:rPr lang="en-US" altLang="en-US" sz="2400"/>
              <a:t>	C-A-B-C-</a:t>
            </a:r>
            <a:r>
              <a:rPr lang="en-US" altLang="en-US" sz="2400" b="1"/>
              <a:t>A-B-C</a:t>
            </a:r>
            <a:r>
              <a:rPr lang="en-US" altLang="en-US" sz="2400"/>
              <a:t>-A-B</a:t>
            </a:r>
          </a:p>
          <a:p>
            <a:pPr lvl="1" eaLnBrk="1" hangingPunct="1"/>
            <a:endParaRPr lang="en-US" altLang="en-US" sz="2400"/>
          </a:p>
          <a:p>
            <a:pPr eaLnBrk="1" hangingPunct="1"/>
            <a:r>
              <a:rPr lang="en-US" altLang="en-US" sz="2800"/>
              <a:t>Sequence (C-B-A)(3-2-1)</a:t>
            </a:r>
          </a:p>
          <a:p>
            <a:pPr lvl="1" eaLnBrk="1" hangingPunct="1"/>
            <a:r>
              <a:rPr lang="en-US" altLang="en-US" sz="2400" b="1"/>
              <a:t>C-B-A</a:t>
            </a:r>
            <a:r>
              <a:rPr lang="en-US" altLang="en-US" sz="2400"/>
              <a:t>	</a:t>
            </a:r>
            <a:r>
              <a:rPr lang="en-US" altLang="en-US" sz="2400" b="1"/>
              <a:t>C-B-A</a:t>
            </a:r>
            <a:r>
              <a:rPr lang="en-US" altLang="en-US" sz="2400"/>
              <a:t>-C-B-A-C-B-A</a:t>
            </a:r>
          </a:p>
          <a:p>
            <a:pPr lvl="1" eaLnBrk="1" hangingPunct="1"/>
            <a:r>
              <a:rPr lang="en-US" altLang="en-US" sz="2400" b="1"/>
              <a:t>B-A-C</a:t>
            </a:r>
            <a:r>
              <a:rPr lang="en-US" altLang="en-US" sz="2400"/>
              <a:t>	B-A-</a:t>
            </a:r>
            <a:r>
              <a:rPr lang="en-US" altLang="en-US" sz="2400" b="1"/>
              <a:t>C-B-A</a:t>
            </a:r>
            <a:r>
              <a:rPr lang="en-US" altLang="en-US" sz="2400"/>
              <a:t>-C-B-C-A</a:t>
            </a:r>
          </a:p>
          <a:p>
            <a:pPr lvl="1" eaLnBrk="1" hangingPunct="1"/>
            <a:r>
              <a:rPr lang="en-US" altLang="en-US" sz="2400" b="1"/>
              <a:t>A-C-B</a:t>
            </a:r>
            <a:r>
              <a:rPr lang="en-US" altLang="en-US" sz="2400"/>
              <a:t>	A-C-B-A-</a:t>
            </a:r>
            <a:r>
              <a:rPr lang="en-US" altLang="en-US" sz="2400" b="1"/>
              <a:t>C-B-A</a:t>
            </a:r>
            <a:r>
              <a:rPr lang="en-US" altLang="en-US" sz="2400"/>
              <a:t>-C-B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1219200"/>
          </a:xfrm>
        </p:spPr>
        <p:txBody>
          <a:bodyPr/>
          <a:lstStyle/>
          <a:p>
            <a:pPr eaLnBrk="1" hangingPunct="1"/>
            <a:r>
              <a:rPr lang="en-US" altLang="en-US" sz="3200" dirty="0"/>
              <a:t>Procedures</a:t>
            </a:r>
            <a:br>
              <a:rPr lang="en-US" altLang="en-US" sz="4000" dirty="0"/>
            </a:br>
            <a:r>
              <a:rPr lang="en-US" altLang="en-US" sz="2400" dirty="0"/>
              <a:t>Testing Phase Sequence</a:t>
            </a:r>
            <a:br>
              <a:rPr lang="en-US" altLang="en-US" sz="4000" dirty="0"/>
            </a:br>
            <a:r>
              <a:rPr lang="en-US" altLang="en-US" sz="2400" b="1" dirty="0"/>
              <a:t>DEG </a:t>
            </a:r>
            <a:r>
              <a:rPr lang="en-US" altLang="en-US" sz="2400" dirty="0"/>
              <a:t>Switch Position</a:t>
            </a:r>
          </a:p>
        </p:txBody>
      </p:sp>
      <p:sp>
        <p:nvSpPr>
          <p:cNvPr id="28675" name="Rectangle 3"/>
          <p:cNvSpPr>
            <a:spLocks noGrp="1" noChangeArrowheads="1"/>
          </p:cNvSpPr>
          <p:nvPr>
            <p:ph type="body" idx="1"/>
          </p:nvPr>
        </p:nvSpPr>
        <p:spPr>
          <a:xfrm>
            <a:off x="0" y="1752600"/>
            <a:ext cx="9144000" cy="5105400"/>
          </a:xfrm>
        </p:spPr>
        <p:txBody>
          <a:bodyPr/>
          <a:lstStyle/>
          <a:p>
            <a:pPr marL="0" indent="0" eaLnBrk="1" hangingPunct="1">
              <a:buNone/>
            </a:pPr>
            <a:r>
              <a:rPr lang="en-US" altLang="en-US" sz="2800" dirty="0"/>
              <a:t>9. With both Probes still in the DEG switch positions, test </a:t>
            </a:r>
          </a:p>
          <a:p>
            <a:pPr marL="0" indent="0" eaLnBrk="1" hangingPunct="1">
              <a:buNone/>
            </a:pPr>
            <a:r>
              <a:rPr lang="en-US" altLang="en-US" sz="2800" dirty="0"/>
              <a:t>    for phase sequence while using Step #7 criteria.</a:t>
            </a:r>
          </a:p>
          <a:p>
            <a:pPr eaLnBrk="1" hangingPunct="1"/>
            <a:r>
              <a:rPr lang="en-US" altLang="en-US" sz="2800" dirty="0"/>
              <a:t>Touch or approach </a:t>
            </a:r>
            <a:r>
              <a:rPr lang="en-US" altLang="en-US" sz="2800" b="1" dirty="0"/>
              <a:t>A</a:t>
            </a:r>
            <a:r>
              <a:rPr lang="en-US" altLang="en-US" sz="2800" dirty="0"/>
              <a:t>(1) phase with the Reference probe</a:t>
            </a:r>
          </a:p>
          <a:p>
            <a:pPr eaLnBrk="1" hangingPunct="1"/>
            <a:r>
              <a:rPr lang="en-US" altLang="en-US" sz="2800" dirty="0"/>
              <a:t>Touch or approach </a:t>
            </a:r>
            <a:r>
              <a:rPr lang="en-US" altLang="en-US" sz="2800" b="1" dirty="0"/>
              <a:t>B</a:t>
            </a:r>
            <a:r>
              <a:rPr lang="en-US" altLang="en-US" sz="2800" dirty="0"/>
              <a:t>(2) phase with the Meter probe</a:t>
            </a:r>
          </a:p>
          <a:p>
            <a:pPr eaLnBrk="1" hangingPunct="1"/>
            <a:r>
              <a:rPr lang="en-US" altLang="en-US" sz="2800" dirty="0"/>
              <a:t>Sequence (A-B-C)(1-2-3) will be indicated by a nominal 120</a:t>
            </a:r>
            <a:r>
              <a:rPr lang="en-US" altLang="en-US" sz="2800" dirty="0">
                <a:cs typeface="Arial" panose="020B0604020202020204" pitchFamily="34" charset="0"/>
              </a:rPr>
              <a:t>° and the </a:t>
            </a:r>
            <a:r>
              <a:rPr lang="en-US" altLang="en-US" sz="2800" b="1" dirty="0">
                <a:cs typeface="Arial" panose="020B0604020202020204" pitchFamily="34" charset="0"/>
              </a:rPr>
              <a:t>Blue</a:t>
            </a:r>
            <a:r>
              <a:rPr lang="en-US" altLang="en-US" sz="2800" dirty="0">
                <a:cs typeface="Arial" panose="020B0604020202020204" pitchFamily="34" charset="0"/>
              </a:rPr>
              <a:t> LED will be on</a:t>
            </a:r>
          </a:p>
          <a:p>
            <a:pPr eaLnBrk="1" hangingPunct="1"/>
            <a:r>
              <a:rPr lang="en-US" altLang="en-US" sz="2800" dirty="0">
                <a:cs typeface="Arial" panose="020B0604020202020204" pitchFamily="34" charset="0"/>
              </a:rPr>
              <a:t>Sequence (C-B-A)(3-2-1) will be indicated by a nominal 240° and the </a:t>
            </a:r>
            <a:r>
              <a:rPr lang="en-US" altLang="en-US" sz="2800" b="1" dirty="0">
                <a:cs typeface="Arial" panose="020B0604020202020204" pitchFamily="34" charset="0"/>
              </a:rPr>
              <a:t>Red</a:t>
            </a:r>
            <a:r>
              <a:rPr lang="en-US" altLang="en-US" sz="2800" dirty="0">
                <a:cs typeface="Arial" panose="020B0604020202020204" pitchFamily="34" charset="0"/>
              </a:rPr>
              <a:t> LED will be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9144"/>
            <a:ext cx="8229600" cy="1249362"/>
          </a:xfrm>
        </p:spPr>
        <p:txBody>
          <a:bodyPr/>
          <a:lstStyle/>
          <a:p>
            <a:pPr eaLnBrk="1" hangingPunct="1"/>
            <a:r>
              <a:rPr lang="en-US" altLang="en-US" sz="3200" dirty="0"/>
              <a:t>Procedures</a:t>
            </a:r>
            <a:br>
              <a:rPr lang="en-US" altLang="en-US" sz="4000" dirty="0"/>
            </a:br>
            <a:r>
              <a:rPr lang="en-US" altLang="en-US" sz="2400" dirty="0"/>
              <a:t>Voltage Readings in the URD or OH Switch Positions </a:t>
            </a:r>
          </a:p>
        </p:txBody>
      </p:sp>
      <p:sp>
        <p:nvSpPr>
          <p:cNvPr id="31747" name="Rectangle 3"/>
          <p:cNvSpPr>
            <a:spLocks noGrp="1" noChangeArrowheads="1"/>
          </p:cNvSpPr>
          <p:nvPr>
            <p:ph type="body" idx="1"/>
          </p:nvPr>
        </p:nvSpPr>
        <p:spPr>
          <a:xfrm>
            <a:off x="0" y="1295400"/>
            <a:ext cx="9144000" cy="5562600"/>
          </a:xfrm>
        </p:spPr>
        <p:txBody>
          <a:bodyPr/>
          <a:lstStyle/>
          <a:p>
            <a:pPr eaLnBrk="1" hangingPunct="1">
              <a:lnSpc>
                <a:spcPct val="90000"/>
              </a:lnSpc>
              <a:buFontTx/>
              <a:buNone/>
            </a:pPr>
            <a:r>
              <a:rPr lang="en-US" altLang="en-US" b="1" dirty="0"/>
              <a:t>   </a:t>
            </a:r>
          </a:p>
          <a:p>
            <a:pPr eaLnBrk="1" hangingPunct="1">
              <a:lnSpc>
                <a:spcPct val="90000"/>
              </a:lnSpc>
              <a:buFontTx/>
              <a:buNone/>
            </a:pPr>
            <a:r>
              <a:rPr lang="en-US" altLang="en-US" sz="2800" b="1" dirty="0"/>
              <a:t>   </a:t>
            </a:r>
            <a:r>
              <a:rPr lang="en-US" altLang="en-US" sz="2400" dirty="0"/>
              <a:t>When using both the Meter Probe and Reference Probe or either Probe individually, to display voltage in the </a:t>
            </a:r>
            <a:r>
              <a:rPr lang="en-US" altLang="en-US" sz="2400" b="1" dirty="0"/>
              <a:t>URD</a:t>
            </a:r>
            <a:r>
              <a:rPr lang="en-US" altLang="en-US" sz="2400" dirty="0"/>
              <a:t> or </a:t>
            </a:r>
            <a:r>
              <a:rPr lang="en-US" altLang="en-US" sz="2400" b="1" dirty="0"/>
              <a:t>OH</a:t>
            </a:r>
            <a:r>
              <a:rPr lang="en-US" altLang="en-US" sz="2400" dirty="0"/>
              <a:t> position, the displayed values are a composite of the nominal voltage(s) on the conductor(s) and the capacitive coupling of other potentials (ground or energized) in the vicinity of the Reference and/or the Meter probe.</a:t>
            </a:r>
          </a:p>
          <a:p>
            <a:pPr eaLnBrk="1" hangingPunct="1">
              <a:lnSpc>
                <a:spcPct val="90000"/>
              </a:lnSpc>
              <a:buFontTx/>
              <a:buNone/>
            </a:pPr>
            <a:r>
              <a:rPr lang="en-US" altLang="en-US" sz="2400" dirty="0"/>
              <a:t>   </a:t>
            </a:r>
          </a:p>
          <a:p>
            <a:pPr eaLnBrk="1" hangingPunct="1">
              <a:lnSpc>
                <a:spcPct val="90000"/>
              </a:lnSpc>
              <a:buFontTx/>
              <a:buNone/>
            </a:pPr>
            <a:r>
              <a:rPr lang="en-US" altLang="en-US" sz="2400" dirty="0"/>
              <a:t>   The following page (page #17) demonstrates how a probe, without a true ground (no ground lead) reference, will capacitively couple with its surrounding environment.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0"/>
            <a:ext cx="8229600" cy="1173163"/>
          </a:xfrm>
        </p:spPr>
        <p:txBody>
          <a:bodyPr/>
          <a:lstStyle/>
          <a:p>
            <a:pPr eaLnBrk="1" hangingPunct="1"/>
            <a:r>
              <a:rPr lang="en-US" altLang="en-US" sz="3200" dirty="0"/>
              <a:t>Procedures</a:t>
            </a:r>
            <a:r>
              <a:rPr lang="en-US" altLang="en-US" sz="4000" dirty="0"/>
              <a:t> </a:t>
            </a:r>
            <a:br>
              <a:rPr lang="en-US" altLang="en-US" sz="4000" dirty="0"/>
            </a:br>
            <a:r>
              <a:rPr lang="en-US" altLang="en-US" sz="2800" dirty="0"/>
              <a:t>Capacitive Coupling Effect</a:t>
            </a:r>
            <a:endParaRPr lang="en-US" altLang="en-US" sz="4000" dirty="0"/>
          </a:p>
        </p:txBody>
      </p:sp>
      <p:pic>
        <p:nvPicPr>
          <p:cNvPr id="5" name="Content Placeholder 4">
            <a:extLst>
              <a:ext uri="{FF2B5EF4-FFF2-40B4-BE49-F238E27FC236}">
                <a16:creationId xmlns:a16="http://schemas.microsoft.com/office/drawing/2014/main" id="{5874A35D-D947-4803-A709-816FBB4696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2600" y="1173164"/>
            <a:ext cx="5562600" cy="5684836"/>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z="3200" dirty="0"/>
              <a:t>Procedures</a:t>
            </a:r>
            <a:br>
              <a:rPr lang="en-US" altLang="en-US" sz="4000" dirty="0"/>
            </a:br>
            <a:r>
              <a:rPr lang="en-US" altLang="en-US" sz="2800" dirty="0"/>
              <a:t>Capacitive Coupling Effect</a:t>
            </a:r>
          </a:p>
        </p:txBody>
      </p:sp>
      <p:sp>
        <p:nvSpPr>
          <p:cNvPr id="33795" name="Rectangle 3"/>
          <p:cNvSpPr>
            <a:spLocks noGrp="1" noChangeArrowheads="1"/>
          </p:cNvSpPr>
          <p:nvPr>
            <p:ph type="body" idx="1"/>
          </p:nvPr>
        </p:nvSpPr>
        <p:spPr/>
        <p:txBody>
          <a:bodyPr/>
          <a:lstStyle/>
          <a:p>
            <a:pPr eaLnBrk="1" hangingPunct="1">
              <a:buFontTx/>
              <a:buNone/>
            </a:pPr>
            <a:endParaRPr lang="en-US" altLang="en-US" sz="2800" b="1" dirty="0"/>
          </a:p>
          <a:p>
            <a:pPr eaLnBrk="1" hangingPunct="1">
              <a:buFontTx/>
              <a:buNone/>
            </a:pPr>
            <a:r>
              <a:rPr lang="en-US" altLang="en-US" sz="2800" dirty="0"/>
              <a:t>	The </a:t>
            </a:r>
            <a:r>
              <a:rPr lang="en-US" altLang="en-US" sz="2800" b="1" dirty="0"/>
              <a:t>Phase-to-Phase</a:t>
            </a:r>
            <a:r>
              <a:rPr lang="en-US" altLang="en-US" sz="2800" dirty="0"/>
              <a:t> voltage readings on the Meter Probe is derived from the </a:t>
            </a:r>
            <a:r>
              <a:rPr lang="en-US" altLang="en-US" sz="2800" b="1" dirty="0"/>
              <a:t>Phase-to-Ground</a:t>
            </a:r>
            <a:r>
              <a:rPr lang="en-US" altLang="en-US" sz="2800" dirty="0"/>
              <a:t> voltages present on both the Meter and Reference Probes.  </a:t>
            </a:r>
          </a:p>
          <a:p>
            <a:pPr eaLnBrk="1" hangingPunct="1">
              <a:buFontTx/>
              <a:buNone/>
            </a:pPr>
            <a:r>
              <a:rPr lang="en-US" altLang="en-US" sz="2800" dirty="0"/>
              <a:t>   </a:t>
            </a:r>
          </a:p>
          <a:p>
            <a:pPr eaLnBrk="1" hangingPunct="1">
              <a:buFontTx/>
              <a:buNone/>
            </a:pPr>
            <a:r>
              <a:rPr lang="en-US" altLang="en-US" sz="2800" dirty="0"/>
              <a:t>	The resulting </a:t>
            </a:r>
            <a:r>
              <a:rPr lang="en-US" altLang="en-US" sz="2800" b="1" dirty="0"/>
              <a:t>Phase-to-Phase</a:t>
            </a:r>
            <a:r>
              <a:rPr lang="en-US" altLang="en-US" sz="2800" dirty="0"/>
              <a:t> readings will be proportional to the </a:t>
            </a:r>
            <a:r>
              <a:rPr lang="en-US" altLang="en-US" sz="2800" b="1" dirty="0"/>
              <a:t>Phase-to-Ground</a:t>
            </a:r>
            <a:r>
              <a:rPr lang="en-US" altLang="en-US" sz="2800" dirty="0"/>
              <a:t> readings.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3200" dirty="0"/>
              <a:t>Procedures</a:t>
            </a:r>
            <a:br>
              <a:rPr lang="en-US" altLang="en-US" sz="4000" dirty="0"/>
            </a:br>
            <a:r>
              <a:rPr lang="en-US" altLang="en-US" sz="2800" dirty="0"/>
              <a:t>Capacitive Coupling Effect</a:t>
            </a:r>
          </a:p>
        </p:txBody>
      </p:sp>
      <p:sp>
        <p:nvSpPr>
          <p:cNvPr id="35843" name="Rectangle 3"/>
          <p:cNvSpPr>
            <a:spLocks noGrp="1" noChangeArrowheads="1"/>
          </p:cNvSpPr>
          <p:nvPr>
            <p:ph type="body" idx="1"/>
          </p:nvPr>
        </p:nvSpPr>
        <p:spPr/>
        <p:txBody>
          <a:bodyPr/>
          <a:lstStyle/>
          <a:p>
            <a:pPr eaLnBrk="1" hangingPunct="1">
              <a:lnSpc>
                <a:spcPct val="90000"/>
              </a:lnSpc>
              <a:buFontTx/>
              <a:buNone/>
            </a:pPr>
            <a:r>
              <a:rPr lang="en-US" altLang="en-US" dirty="0"/>
              <a:t>	</a:t>
            </a:r>
            <a:r>
              <a:rPr lang="en-US" altLang="en-US" sz="2800" dirty="0"/>
              <a:t>Higher than nominal readings in the </a:t>
            </a:r>
            <a:r>
              <a:rPr lang="en-US" altLang="en-US" sz="2800" b="1" dirty="0"/>
              <a:t>OH</a:t>
            </a:r>
            <a:r>
              <a:rPr lang="en-US" altLang="en-US" sz="2800" dirty="0"/>
              <a:t> position can sometimes be lowered by retesting in the </a:t>
            </a:r>
            <a:r>
              <a:rPr lang="en-US" altLang="en-US" sz="2800" b="1" dirty="0"/>
              <a:t>URD</a:t>
            </a:r>
            <a:r>
              <a:rPr lang="en-US" altLang="en-US" sz="2800" dirty="0"/>
              <a:t> position especially when used in close proximity to system neutrals and other grounded surfaces.</a:t>
            </a:r>
          </a:p>
          <a:p>
            <a:pPr eaLnBrk="1" hangingPunct="1">
              <a:lnSpc>
                <a:spcPct val="90000"/>
              </a:lnSpc>
              <a:buFontTx/>
              <a:buNone/>
            </a:pPr>
            <a:r>
              <a:rPr lang="en-US" altLang="en-US" sz="2800" dirty="0"/>
              <a:t>	</a:t>
            </a:r>
            <a:r>
              <a:rPr lang="en-US" altLang="en-US" sz="2800" b="1" dirty="0"/>
              <a:t>Note:</a:t>
            </a:r>
            <a:r>
              <a:rPr lang="en-US" altLang="en-US" sz="2800" dirty="0"/>
              <a:t> The </a:t>
            </a:r>
            <a:r>
              <a:rPr lang="en-US" altLang="en-US" sz="2800" b="1" dirty="0"/>
              <a:t>URD</a:t>
            </a:r>
            <a:r>
              <a:rPr lang="en-US" altLang="en-US" sz="2800" dirty="0"/>
              <a:t> and </a:t>
            </a:r>
            <a:r>
              <a:rPr lang="en-US" altLang="en-US" sz="2800" b="1" dirty="0"/>
              <a:t>OH</a:t>
            </a:r>
            <a:r>
              <a:rPr lang="en-US" altLang="en-US" sz="2800" dirty="0"/>
              <a:t> positions are height compensated with regards to true earth/ grounded surface as follows;</a:t>
            </a:r>
          </a:p>
          <a:p>
            <a:pPr eaLnBrk="1" hangingPunct="1">
              <a:lnSpc>
                <a:spcPct val="90000"/>
              </a:lnSpc>
              <a:buFontTx/>
              <a:buNone/>
            </a:pPr>
            <a:r>
              <a:rPr lang="en-US" altLang="en-US" sz="2800" dirty="0"/>
              <a:t>	</a:t>
            </a:r>
            <a:r>
              <a:rPr lang="en-US" altLang="en-US" sz="2800" b="1" dirty="0"/>
              <a:t>URD</a:t>
            </a:r>
            <a:r>
              <a:rPr lang="en-US" altLang="en-US" sz="2800" dirty="0"/>
              <a:t> – 10ft. or less </a:t>
            </a:r>
          </a:p>
          <a:p>
            <a:pPr eaLnBrk="1" hangingPunct="1">
              <a:lnSpc>
                <a:spcPct val="90000"/>
              </a:lnSpc>
              <a:buFontTx/>
              <a:buNone/>
            </a:pPr>
            <a:r>
              <a:rPr lang="en-US" altLang="en-US" sz="2800" dirty="0"/>
              <a:t>	</a:t>
            </a:r>
            <a:r>
              <a:rPr lang="en-US" altLang="en-US" sz="2800" b="1" dirty="0"/>
              <a:t>OH</a:t>
            </a:r>
            <a:r>
              <a:rPr lang="en-US" altLang="en-US" sz="2800" dirty="0"/>
              <a:t>   - 20ft. or greater</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1B2ED-5A21-4A1A-BE1C-9C30E7FE0CC0}"/>
              </a:ext>
            </a:extLst>
          </p:cNvPr>
          <p:cNvSpPr>
            <a:spLocks noGrp="1"/>
          </p:cNvSpPr>
          <p:nvPr>
            <p:ph type="title"/>
          </p:nvPr>
        </p:nvSpPr>
        <p:spPr>
          <a:xfrm>
            <a:off x="463296" y="0"/>
            <a:ext cx="8229600" cy="685800"/>
          </a:xfrm>
        </p:spPr>
        <p:txBody>
          <a:bodyPr/>
          <a:lstStyle/>
          <a:p>
            <a:r>
              <a:rPr lang="en-US" sz="3600" b="1" dirty="0"/>
              <a:t>OVERVIEW</a:t>
            </a:r>
          </a:p>
        </p:txBody>
      </p:sp>
      <p:sp>
        <p:nvSpPr>
          <p:cNvPr id="3" name="Content Placeholder 2">
            <a:extLst>
              <a:ext uri="{FF2B5EF4-FFF2-40B4-BE49-F238E27FC236}">
                <a16:creationId xmlns:a16="http://schemas.microsoft.com/office/drawing/2014/main" id="{96378AFC-5001-4D70-93D1-B8BEC2EDE36C}"/>
              </a:ext>
            </a:extLst>
          </p:cNvPr>
          <p:cNvSpPr>
            <a:spLocks noGrp="1"/>
          </p:cNvSpPr>
          <p:nvPr>
            <p:ph idx="1"/>
          </p:nvPr>
        </p:nvSpPr>
        <p:spPr/>
        <p:txBody>
          <a:bodyPr/>
          <a:lstStyle/>
          <a:p>
            <a:r>
              <a:rPr lang="en-US" dirty="0"/>
              <a:t>Theory of Operation &amp; Principles</a:t>
            </a:r>
          </a:p>
          <a:p>
            <a:r>
              <a:rPr lang="en-US" dirty="0"/>
              <a:t>Introduction to the PD800W</a:t>
            </a:r>
          </a:p>
          <a:p>
            <a:r>
              <a:rPr lang="en-US" dirty="0"/>
              <a:t>Equipment Overview/Specifications</a:t>
            </a:r>
          </a:p>
          <a:p>
            <a:r>
              <a:rPr lang="en-US" dirty="0"/>
              <a:t>Procedures</a:t>
            </a:r>
          </a:p>
          <a:p>
            <a:r>
              <a:rPr lang="en-US" dirty="0"/>
              <a:t>Features</a:t>
            </a:r>
          </a:p>
          <a:p>
            <a:endParaRPr lang="en-US" dirty="0"/>
          </a:p>
        </p:txBody>
      </p:sp>
    </p:spTree>
    <p:extLst>
      <p:ext uri="{BB962C8B-B14F-4D97-AF65-F5344CB8AC3E}">
        <p14:creationId xmlns:p14="http://schemas.microsoft.com/office/powerpoint/2010/main" val="3081035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199" y="1903"/>
            <a:ext cx="8229600" cy="1173162"/>
          </a:xfrm>
        </p:spPr>
        <p:txBody>
          <a:bodyPr/>
          <a:lstStyle/>
          <a:p>
            <a:pPr eaLnBrk="1" hangingPunct="1"/>
            <a:r>
              <a:rPr lang="en-US" altLang="en-US" sz="3200" dirty="0"/>
              <a:t>Procedures</a:t>
            </a:r>
            <a:br>
              <a:rPr lang="en-US" altLang="en-US" sz="3200" dirty="0"/>
            </a:br>
            <a:r>
              <a:rPr lang="en-US" altLang="en-US" sz="2400" dirty="0"/>
              <a:t>Phase-to-Phase </a:t>
            </a:r>
            <a:r>
              <a:rPr lang="en-US" altLang="en-US" sz="2400" u="sng" dirty="0"/>
              <a:t>Out-of-Phase</a:t>
            </a:r>
            <a:r>
              <a:rPr lang="en-US" altLang="en-US" sz="2400" dirty="0"/>
              <a:t> Voltage Reading</a:t>
            </a:r>
            <a:br>
              <a:rPr lang="en-US" altLang="en-US" sz="3600" dirty="0"/>
            </a:br>
            <a:r>
              <a:rPr lang="en-US" altLang="en-US" sz="2400" dirty="0"/>
              <a:t>Direct Contact </a:t>
            </a:r>
            <a:r>
              <a:rPr lang="en-US" altLang="en-US" sz="2400" b="1" dirty="0"/>
              <a:t>URD </a:t>
            </a:r>
            <a:r>
              <a:rPr lang="en-US" altLang="en-US" sz="2400" dirty="0"/>
              <a:t>and </a:t>
            </a:r>
            <a:r>
              <a:rPr lang="en-US" altLang="en-US" sz="2400" b="1" dirty="0"/>
              <a:t>OH</a:t>
            </a:r>
            <a:r>
              <a:rPr lang="en-US" altLang="en-US" sz="2400" dirty="0"/>
              <a:t> – 4kV-to-69kV</a:t>
            </a:r>
          </a:p>
        </p:txBody>
      </p:sp>
      <p:sp>
        <p:nvSpPr>
          <p:cNvPr id="36867" name="Rectangle 3"/>
          <p:cNvSpPr>
            <a:spLocks noGrp="1" noChangeArrowheads="1"/>
          </p:cNvSpPr>
          <p:nvPr>
            <p:ph type="body" sz="half" idx="1"/>
          </p:nvPr>
        </p:nvSpPr>
        <p:spPr>
          <a:xfrm>
            <a:off x="457200" y="1600200"/>
            <a:ext cx="8305800" cy="1173163"/>
          </a:xfrm>
        </p:spPr>
        <p:txBody>
          <a:bodyPr/>
          <a:lstStyle/>
          <a:p>
            <a:pPr eaLnBrk="1" hangingPunct="1"/>
            <a:r>
              <a:rPr lang="en-US" altLang="en-US" sz="2400" dirty="0"/>
              <a:t>Obtained by touching one phase conductor with the Reference Probe and another phase conductor with the Meter Probe</a:t>
            </a:r>
          </a:p>
          <a:p>
            <a:pPr eaLnBrk="1" hangingPunct="1">
              <a:buFontTx/>
              <a:buNone/>
            </a:pPr>
            <a:endParaRPr lang="en-US" altLang="en-US" sz="2400" dirty="0"/>
          </a:p>
        </p:txBody>
      </p:sp>
      <p:pic>
        <p:nvPicPr>
          <p:cNvPr id="36868" name="Picture 4"/>
          <p:cNvPicPr>
            <a:picLocks noGrp="1" noChangeAspect="1" noChangeArrowheads="1"/>
          </p:cNvPicPr>
          <p:nvPr>
            <p:ph sz="quarter" idx="2"/>
          </p:nvPr>
        </p:nvPicPr>
        <p:blipFill rotWithShape="1">
          <a:blip r:embed="rId2">
            <a:extLst>
              <a:ext uri="{28A0092B-C50C-407E-A947-70E740481C1C}">
                <a14:useLocalDpi xmlns:a14="http://schemas.microsoft.com/office/drawing/2010/main" val="0"/>
              </a:ext>
            </a:extLst>
          </a:blip>
          <a:srcRect r="27907" b="8139"/>
          <a:stretch/>
        </p:blipFill>
        <p:spPr>
          <a:xfrm rot="5400000">
            <a:off x="680654" y="2976944"/>
            <a:ext cx="3667889" cy="3505200"/>
          </a:xfrm>
          <a:noFill/>
        </p:spPr>
      </p:pic>
      <p:pic>
        <p:nvPicPr>
          <p:cNvPr id="36869"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18182" t="18195" r="27273"/>
          <a:stretch/>
        </p:blipFill>
        <p:spPr bwMode="auto">
          <a:xfrm>
            <a:off x="4571999" y="2895598"/>
            <a:ext cx="3263297" cy="3667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
            <a:ext cx="8229600" cy="1143000"/>
          </a:xfrm>
        </p:spPr>
        <p:txBody>
          <a:bodyPr/>
          <a:lstStyle/>
          <a:p>
            <a:pPr eaLnBrk="1" hangingPunct="1"/>
            <a:r>
              <a:rPr lang="en-US" altLang="en-US" sz="3600" dirty="0"/>
              <a:t>Procedures</a:t>
            </a:r>
            <a:br>
              <a:rPr lang="en-US" altLang="en-US" sz="3600" dirty="0"/>
            </a:br>
            <a:r>
              <a:rPr lang="en-US" altLang="en-US" sz="2400" dirty="0"/>
              <a:t>Phase-to-Phase </a:t>
            </a:r>
            <a:r>
              <a:rPr lang="en-US" altLang="en-US" sz="2400" u="sng" dirty="0"/>
              <a:t>In-Phase</a:t>
            </a:r>
            <a:r>
              <a:rPr lang="en-US" altLang="en-US" sz="2400" dirty="0"/>
              <a:t> Voltage Reading</a:t>
            </a:r>
            <a:br>
              <a:rPr lang="en-US" altLang="en-US" sz="3600" dirty="0"/>
            </a:br>
            <a:r>
              <a:rPr lang="en-US" altLang="en-US" sz="2400" dirty="0"/>
              <a:t>Direct Contact </a:t>
            </a:r>
            <a:r>
              <a:rPr lang="en-US" altLang="en-US" sz="2400" b="1" dirty="0"/>
              <a:t>URD</a:t>
            </a:r>
            <a:r>
              <a:rPr lang="en-US" altLang="en-US" sz="2400" dirty="0"/>
              <a:t> and </a:t>
            </a:r>
            <a:r>
              <a:rPr lang="en-US" altLang="en-US" sz="2400" b="1" dirty="0"/>
              <a:t>OH</a:t>
            </a:r>
            <a:r>
              <a:rPr lang="en-US" altLang="en-US" sz="2400" dirty="0"/>
              <a:t> – 4kV-to-69kV</a:t>
            </a:r>
          </a:p>
        </p:txBody>
      </p:sp>
      <p:sp>
        <p:nvSpPr>
          <p:cNvPr id="37891" name="Rectangle 3"/>
          <p:cNvSpPr>
            <a:spLocks noGrp="1" noChangeArrowheads="1"/>
          </p:cNvSpPr>
          <p:nvPr>
            <p:ph type="body" sz="half" idx="1"/>
          </p:nvPr>
        </p:nvSpPr>
        <p:spPr>
          <a:xfrm>
            <a:off x="457200" y="1600200"/>
            <a:ext cx="8305800" cy="4525963"/>
          </a:xfrm>
        </p:spPr>
        <p:txBody>
          <a:bodyPr/>
          <a:lstStyle/>
          <a:p>
            <a:pPr eaLnBrk="1" hangingPunct="1"/>
            <a:r>
              <a:rPr lang="en-US" altLang="en-US" sz="2400"/>
              <a:t>Obtained by touching the Reference Probe and Meter Probe to conductors of the same phase</a:t>
            </a:r>
          </a:p>
        </p:txBody>
      </p:sp>
      <p:pic>
        <p:nvPicPr>
          <p:cNvPr id="37892" name="Picture 4"/>
          <p:cNvPicPr>
            <a:picLocks noGrp="1" noChangeAspect="1" noChangeArrowheads="1"/>
          </p:cNvPicPr>
          <p:nvPr>
            <p:ph sz="quarter" idx="2"/>
          </p:nvPr>
        </p:nvPicPr>
        <p:blipFill rotWithShape="1">
          <a:blip r:embed="rId2">
            <a:extLst>
              <a:ext uri="{28A0092B-C50C-407E-A947-70E740481C1C}">
                <a14:useLocalDpi xmlns:a14="http://schemas.microsoft.com/office/drawing/2010/main" val="0"/>
              </a:ext>
            </a:extLst>
          </a:blip>
          <a:srcRect l="4578" t="1169" r="29042" b="7272"/>
          <a:stretch/>
        </p:blipFill>
        <p:spPr>
          <a:xfrm rot="5400000">
            <a:off x="900468" y="2452331"/>
            <a:ext cx="3611563" cy="3736100"/>
          </a:xfrm>
          <a:noFill/>
        </p:spPr>
      </p:pic>
      <p:pic>
        <p:nvPicPr>
          <p:cNvPr id="3789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18574" t="23466" r="41625" b="27004"/>
          <a:stretch/>
        </p:blipFill>
        <p:spPr bwMode="auto">
          <a:xfrm rot="5400000">
            <a:off x="4756414" y="2634985"/>
            <a:ext cx="3611563" cy="3370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0"/>
            <a:ext cx="8229600" cy="1066800"/>
          </a:xfrm>
        </p:spPr>
        <p:txBody>
          <a:bodyPr/>
          <a:lstStyle/>
          <a:p>
            <a:pPr eaLnBrk="1" hangingPunct="1"/>
            <a:r>
              <a:rPr lang="en-US" altLang="en-US" sz="3200" dirty="0"/>
              <a:t>Procedures</a:t>
            </a:r>
            <a:br>
              <a:rPr lang="en-US" altLang="en-US" sz="3200" dirty="0"/>
            </a:br>
            <a:r>
              <a:rPr lang="en-US" altLang="en-US" sz="2400" dirty="0"/>
              <a:t>Phase-to-Ground Reading</a:t>
            </a:r>
            <a:br>
              <a:rPr lang="en-US" altLang="en-US" sz="3200" dirty="0"/>
            </a:br>
            <a:r>
              <a:rPr lang="en-US" altLang="en-US" sz="2400" dirty="0"/>
              <a:t>Direct Contact </a:t>
            </a:r>
            <a:r>
              <a:rPr lang="en-US" altLang="en-US" sz="2400" b="1" dirty="0"/>
              <a:t>URD</a:t>
            </a:r>
            <a:r>
              <a:rPr lang="en-US" altLang="en-US" sz="2400" dirty="0"/>
              <a:t> and </a:t>
            </a:r>
            <a:r>
              <a:rPr lang="en-US" altLang="en-US" sz="2400" b="1" dirty="0"/>
              <a:t>OH</a:t>
            </a:r>
            <a:r>
              <a:rPr lang="en-US" altLang="en-US" sz="2400" dirty="0"/>
              <a:t> - 4kV-to-69kV</a:t>
            </a:r>
          </a:p>
        </p:txBody>
      </p:sp>
      <p:sp>
        <p:nvSpPr>
          <p:cNvPr id="38915" name="Rectangle 3"/>
          <p:cNvSpPr>
            <a:spLocks noGrp="1" noChangeArrowheads="1"/>
          </p:cNvSpPr>
          <p:nvPr>
            <p:ph type="body" sz="half" idx="1"/>
          </p:nvPr>
        </p:nvSpPr>
        <p:spPr>
          <a:xfrm>
            <a:off x="0" y="1435926"/>
            <a:ext cx="4800600" cy="5422074"/>
          </a:xfrm>
        </p:spPr>
        <p:txBody>
          <a:bodyPr/>
          <a:lstStyle/>
          <a:p>
            <a:pPr eaLnBrk="1" hangingPunct="1"/>
            <a:r>
              <a:rPr lang="en-US" altLang="en-US" sz="2400" dirty="0"/>
              <a:t>Meter Probe or Reference Probe may be used as a stand alone direct contact digital Voltage Detector.  </a:t>
            </a:r>
          </a:p>
          <a:p>
            <a:pPr eaLnBrk="1" hangingPunct="1"/>
            <a:r>
              <a:rPr lang="en-US" altLang="en-US" sz="2400" dirty="0"/>
              <a:t>When using the Meter Probe in this manner the Reference Probe must be switched off.</a:t>
            </a:r>
          </a:p>
          <a:p>
            <a:pPr eaLnBrk="1" hangingPunct="1"/>
            <a:r>
              <a:rPr lang="en-US" altLang="en-US" sz="2400" dirty="0"/>
              <a:t>When using the Reference Probe in this manner, the nominal voltage will be displayed on the Meter Probe. </a:t>
            </a:r>
            <a:r>
              <a:rPr lang="en-US" altLang="en-US" sz="2400" b="1" u="sng" dirty="0"/>
              <a:t>Note:</a:t>
            </a:r>
            <a:r>
              <a:rPr lang="en-US" altLang="en-US" sz="2400" dirty="0"/>
              <a:t> Make sure both probes are in the same selector switch position.</a:t>
            </a:r>
          </a:p>
          <a:p>
            <a:pPr eaLnBrk="1" hangingPunct="1">
              <a:buFontTx/>
              <a:buNone/>
            </a:pPr>
            <a:endParaRPr lang="en-US" altLang="en-US" sz="2400" dirty="0"/>
          </a:p>
        </p:txBody>
      </p:sp>
      <p:pic>
        <p:nvPicPr>
          <p:cNvPr id="38916"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l="22726" t="9789" r="11363" b="5303"/>
          <a:stretch/>
        </p:blipFill>
        <p:spPr bwMode="auto">
          <a:xfrm>
            <a:off x="4952999" y="1600200"/>
            <a:ext cx="3709307"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1104" y="0"/>
            <a:ext cx="8229600" cy="1143000"/>
          </a:xfrm>
        </p:spPr>
        <p:txBody>
          <a:bodyPr/>
          <a:lstStyle/>
          <a:p>
            <a:pPr eaLnBrk="1" hangingPunct="1"/>
            <a:r>
              <a:rPr lang="en-US" altLang="en-US" sz="3200" dirty="0"/>
              <a:t>Procedures</a:t>
            </a:r>
            <a:br>
              <a:rPr lang="en-US" altLang="en-US" sz="3200" dirty="0"/>
            </a:br>
            <a:r>
              <a:rPr lang="en-US" altLang="en-US" sz="2400" dirty="0"/>
              <a:t>Reference Probe as a Voltage </a:t>
            </a:r>
            <a:r>
              <a:rPr lang="en-US" altLang="en-US" sz="2400" u="sng" dirty="0"/>
              <a:t>Detector</a:t>
            </a:r>
            <a:br>
              <a:rPr lang="en-US" altLang="en-US" sz="3200" dirty="0"/>
            </a:br>
            <a:r>
              <a:rPr lang="en-US" altLang="en-US" sz="2400" u="sng" dirty="0"/>
              <a:t>Direct Contact </a:t>
            </a:r>
            <a:r>
              <a:rPr lang="en-US" altLang="en-US" sz="2400" b="1" dirty="0"/>
              <a:t>Deg</a:t>
            </a:r>
            <a:r>
              <a:rPr lang="en-US" altLang="en-US" sz="2400" dirty="0"/>
              <a:t>, </a:t>
            </a:r>
            <a:r>
              <a:rPr lang="en-US" altLang="en-US" sz="2400" b="1" dirty="0"/>
              <a:t>URD &amp; </a:t>
            </a:r>
            <a:r>
              <a:rPr lang="en-US" altLang="en-US" sz="2400" dirty="0"/>
              <a:t> </a:t>
            </a:r>
            <a:r>
              <a:rPr lang="en-US" altLang="en-US" sz="2400" b="1" dirty="0"/>
              <a:t>OH</a:t>
            </a:r>
            <a:r>
              <a:rPr lang="en-US" altLang="en-US" sz="2400" dirty="0"/>
              <a:t> – 120V-to-69kV</a:t>
            </a:r>
          </a:p>
        </p:txBody>
      </p:sp>
      <p:sp>
        <p:nvSpPr>
          <p:cNvPr id="39939" name="Rectangle 3"/>
          <p:cNvSpPr>
            <a:spLocks noGrp="1" noChangeArrowheads="1"/>
          </p:cNvSpPr>
          <p:nvPr>
            <p:ph type="body" idx="1"/>
          </p:nvPr>
        </p:nvSpPr>
        <p:spPr/>
        <p:txBody>
          <a:bodyPr/>
          <a:lstStyle/>
          <a:p>
            <a:pPr marL="609600" indent="-609600" eaLnBrk="1" hangingPunct="1"/>
            <a:r>
              <a:rPr lang="en-US" altLang="en-US" sz="2400" dirty="0"/>
              <a:t>Obtain reading by touching the energized conductor or capacitive test point.  The </a:t>
            </a:r>
            <a:r>
              <a:rPr lang="en-US" altLang="en-US" sz="2400" b="1" dirty="0"/>
              <a:t>White</a:t>
            </a:r>
            <a:r>
              <a:rPr lang="en-US" altLang="en-US" sz="2400" dirty="0"/>
              <a:t> LED will be on if the voltage is equal to or greater than the threshold values below:</a:t>
            </a:r>
          </a:p>
          <a:p>
            <a:pPr marL="990600" lvl="1" indent="-533400" eaLnBrk="1" hangingPunct="1">
              <a:buFontTx/>
              <a:buAutoNum type="alphaLcParenR"/>
            </a:pPr>
            <a:r>
              <a:rPr lang="en-US" altLang="en-US" sz="2000" b="1" dirty="0"/>
              <a:t>Deg</a:t>
            </a:r>
            <a:r>
              <a:rPr lang="en-US" altLang="en-US" sz="2000" dirty="0"/>
              <a:t> position	30V</a:t>
            </a:r>
          </a:p>
          <a:p>
            <a:pPr marL="990600" lvl="1" indent="-533400" eaLnBrk="1" hangingPunct="1">
              <a:buFontTx/>
              <a:buAutoNum type="alphaLcParenR"/>
            </a:pPr>
            <a:r>
              <a:rPr lang="en-US" altLang="en-US" sz="2000" b="1" dirty="0"/>
              <a:t>URD</a:t>
            </a:r>
            <a:r>
              <a:rPr lang="en-US" altLang="en-US" sz="2000" dirty="0"/>
              <a:t> or </a:t>
            </a:r>
            <a:r>
              <a:rPr lang="en-US" altLang="en-US" sz="2000" b="1" dirty="0"/>
              <a:t>OH</a:t>
            </a:r>
            <a:r>
              <a:rPr lang="en-US" altLang="en-US" sz="2000" dirty="0"/>
              <a:t>	Approx. 350V</a:t>
            </a:r>
          </a:p>
          <a:p>
            <a:pPr marL="990600" lvl="1" indent="-533400" eaLnBrk="1" hangingPunct="1"/>
            <a:endParaRPr lang="en-US" altLang="en-US" sz="2000" dirty="0"/>
          </a:p>
          <a:p>
            <a:pPr marL="990600" lvl="1" indent="-533400" eaLnBrk="1" hangingPunct="1">
              <a:buFontTx/>
              <a:buNone/>
            </a:pPr>
            <a:endParaRPr lang="en-US" alt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23672" y="0"/>
            <a:ext cx="8229600" cy="1143000"/>
          </a:xfrm>
        </p:spPr>
        <p:txBody>
          <a:bodyPr/>
          <a:lstStyle/>
          <a:p>
            <a:pPr eaLnBrk="1" hangingPunct="1"/>
            <a:r>
              <a:rPr lang="en-US" altLang="en-US" sz="3200" dirty="0"/>
              <a:t>Procedures</a:t>
            </a:r>
            <a:br>
              <a:rPr lang="en-US" altLang="en-US" sz="3600" dirty="0"/>
            </a:br>
            <a:r>
              <a:rPr lang="en-US" altLang="en-US" sz="2400" dirty="0"/>
              <a:t>Reference Probe as a Voltage </a:t>
            </a:r>
            <a:r>
              <a:rPr lang="en-US" altLang="en-US" sz="2400" u="sng" dirty="0"/>
              <a:t>Indicator</a:t>
            </a:r>
            <a:br>
              <a:rPr lang="en-US" altLang="en-US" sz="2400" dirty="0"/>
            </a:br>
            <a:r>
              <a:rPr lang="en-US" altLang="en-US" sz="2400" u="sng" dirty="0"/>
              <a:t>Non Contact </a:t>
            </a:r>
            <a:r>
              <a:rPr lang="en-US" altLang="en-US" sz="2400" b="1" dirty="0"/>
              <a:t>Deg &amp;</a:t>
            </a:r>
            <a:r>
              <a:rPr lang="en-US" altLang="en-US" sz="2400" dirty="0"/>
              <a:t> </a:t>
            </a:r>
            <a:r>
              <a:rPr lang="en-US" altLang="en-US" sz="2400" b="1" dirty="0"/>
              <a:t>OH</a:t>
            </a:r>
            <a:r>
              <a:rPr lang="en-US" altLang="en-US" sz="2400" dirty="0"/>
              <a:t> – 69V-to-500kV</a:t>
            </a:r>
          </a:p>
        </p:txBody>
      </p:sp>
      <p:sp>
        <p:nvSpPr>
          <p:cNvPr id="40963" name="Rectangle 3"/>
          <p:cNvSpPr>
            <a:spLocks noGrp="1" noChangeArrowheads="1"/>
          </p:cNvSpPr>
          <p:nvPr>
            <p:ph type="body" idx="1"/>
          </p:nvPr>
        </p:nvSpPr>
        <p:spPr/>
        <p:txBody>
          <a:bodyPr/>
          <a:lstStyle/>
          <a:p>
            <a:pPr eaLnBrk="1" hangingPunct="1"/>
            <a:r>
              <a:rPr lang="en-US" altLang="en-US" sz="2400" dirty="0"/>
              <a:t>Obtain indication by approaching the energized conductor or equipment.  The </a:t>
            </a:r>
            <a:r>
              <a:rPr lang="en-US" altLang="en-US" sz="2400" b="1" dirty="0"/>
              <a:t>White</a:t>
            </a:r>
            <a:r>
              <a:rPr lang="en-US" altLang="en-US" sz="2400" dirty="0"/>
              <a:t> LED will be on if the voltage is equal to or greater than the threshold values below:</a:t>
            </a:r>
          </a:p>
          <a:p>
            <a:pPr lvl="1" eaLnBrk="1" hangingPunct="1"/>
            <a:r>
              <a:rPr lang="en-US" altLang="en-US" sz="2000" b="1" dirty="0"/>
              <a:t>Deg</a:t>
            </a:r>
            <a:r>
              <a:rPr lang="en-US" altLang="en-US" sz="2000" dirty="0"/>
              <a:t>		30V – Threshold distance is greater than 			minimum approach distance.</a:t>
            </a:r>
          </a:p>
          <a:p>
            <a:pPr lvl="1" eaLnBrk="1" hangingPunct="1"/>
            <a:r>
              <a:rPr lang="en-US" altLang="en-US" sz="2000" b="1" dirty="0"/>
              <a:t>OH	</a:t>
            </a:r>
            <a:r>
              <a:rPr lang="en-US" altLang="en-US" sz="2000" dirty="0"/>
              <a:t>	350V – Threshold distance near minimum 			approach distance.</a:t>
            </a:r>
          </a:p>
          <a:p>
            <a:pPr eaLnBrk="1" hangingPunct="1"/>
            <a:endParaRPr lang="en-US" altLang="en-US" sz="2400"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en-US" sz="3200" b="1" dirty="0"/>
              <a:t>Features</a:t>
            </a:r>
            <a:br>
              <a:rPr lang="en-US" altLang="en-US" sz="4000" b="1" dirty="0"/>
            </a:br>
            <a:r>
              <a:rPr lang="en-US" altLang="en-US" sz="2400" b="1" dirty="0"/>
              <a:t>PD800W</a:t>
            </a:r>
            <a:br>
              <a:rPr lang="en-US" altLang="en-US" sz="2400" b="1" dirty="0"/>
            </a:br>
            <a:r>
              <a:rPr lang="en-US" altLang="en-US" sz="2400" b="1" dirty="0"/>
              <a:t>CORDLESS PHASING TESTER</a:t>
            </a:r>
          </a:p>
        </p:txBody>
      </p:sp>
      <p:sp>
        <p:nvSpPr>
          <p:cNvPr id="48131" name="Rectangle 3"/>
          <p:cNvSpPr>
            <a:spLocks noGrp="1" noChangeArrowheads="1"/>
          </p:cNvSpPr>
          <p:nvPr>
            <p:ph type="body" idx="1"/>
          </p:nvPr>
        </p:nvSpPr>
        <p:spPr>
          <a:xfrm>
            <a:off x="0" y="1600200"/>
            <a:ext cx="9144000" cy="5257800"/>
          </a:xfrm>
        </p:spPr>
        <p:txBody>
          <a:bodyPr/>
          <a:lstStyle/>
          <a:p>
            <a:pPr algn="ctr" eaLnBrk="1" hangingPunct="1">
              <a:buFontTx/>
              <a:buNone/>
            </a:pPr>
            <a:endParaRPr lang="en-US" altLang="en-US" b="1" dirty="0"/>
          </a:p>
          <a:p>
            <a:pPr eaLnBrk="1" hangingPunct="1"/>
            <a:r>
              <a:rPr lang="en-US" altLang="en-US" sz="2400" dirty="0"/>
              <a:t>Saves Money – Less Time</a:t>
            </a:r>
          </a:p>
          <a:p>
            <a:pPr eaLnBrk="1" hangingPunct="1"/>
            <a:r>
              <a:rPr lang="en-US" altLang="en-US" sz="2400" dirty="0"/>
              <a:t>Improves User Safety – No interconnect cable required</a:t>
            </a:r>
          </a:p>
          <a:p>
            <a:pPr eaLnBrk="1" hangingPunct="1"/>
            <a:r>
              <a:rPr lang="en-US" altLang="en-US" sz="2400" dirty="0"/>
              <a:t>Multi-Function 4 Meters in one: </a:t>
            </a:r>
          </a:p>
          <a:p>
            <a:pPr marL="0" indent="0" eaLnBrk="1" hangingPunct="1">
              <a:buNone/>
            </a:pPr>
            <a:r>
              <a:rPr lang="en-US" altLang="en-US" sz="2400" dirty="0"/>
              <a:t>	1.  Phasing Tool</a:t>
            </a:r>
          </a:p>
          <a:p>
            <a:pPr marL="0" indent="0" eaLnBrk="1" hangingPunct="1">
              <a:buNone/>
            </a:pPr>
            <a:r>
              <a:rPr lang="en-US" altLang="en-US" sz="2400" dirty="0"/>
              <a:t>	2.  Phase Sequence Indicator</a:t>
            </a:r>
          </a:p>
          <a:p>
            <a:pPr marL="0" indent="0" eaLnBrk="1" hangingPunct="1">
              <a:buNone/>
            </a:pPr>
            <a:r>
              <a:rPr lang="en-US" altLang="en-US" sz="2400" dirty="0"/>
              <a:t>	3.  Phase Angle Indicator</a:t>
            </a:r>
          </a:p>
          <a:p>
            <a:pPr marL="0" indent="0" eaLnBrk="1" hangingPunct="1">
              <a:buNone/>
            </a:pPr>
            <a:r>
              <a:rPr lang="en-US" altLang="en-US" sz="2400" dirty="0"/>
              <a:t>	4.  Voltage Detector</a:t>
            </a:r>
          </a:p>
          <a:p>
            <a:pPr eaLnBrk="1" hangingPunct="1"/>
            <a:r>
              <a:rPr lang="en-US" altLang="en-US" sz="2400" dirty="0"/>
              <a:t>Wide Operating Voltage Range: </a:t>
            </a:r>
          </a:p>
          <a:p>
            <a:pPr marL="0" indent="0" eaLnBrk="1" hangingPunct="1">
              <a:buNone/>
            </a:pPr>
            <a:r>
              <a:rPr lang="en-US" altLang="en-US" sz="2400" dirty="0"/>
              <a:t>    -  120V-to-800kV</a:t>
            </a:r>
          </a:p>
          <a:p>
            <a:pPr marL="0" indent="0" eaLnBrk="1" hangingPunct="1">
              <a:buNone/>
            </a:pPr>
            <a:endParaRPr lang="en-US" altLang="en-US" sz="2400" dirty="0"/>
          </a:p>
          <a:p>
            <a:pPr marL="457200" lvl="1" indent="0" eaLnBrk="1" hangingPunct="1">
              <a:buNone/>
            </a:pPr>
            <a:endParaRPr lang="en-US" alt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sz="3200" b="1" dirty="0"/>
              <a:t>Features</a:t>
            </a:r>
            <a:br>
              <a:rPr lang="en-US" altLang="en-US" sz="4000" b="1" dirty="0"/>
            </a:br>
            <a:r>
              <a:rPr lang="en-US" altLang="en-US" sz="2400" b="1" dirty="0"/>
              <a:t>PD800W</a:t>
            </a:r>
            <a:br>
              <a:rPr lang="en-US" altLang="en-US" sz="2400" b="1" dirty="0"/>
            </a:br>
            <a:r>
              <a:rPr lang="en-US" altLang="en-US" sz="2400" b="1" dirty="0"/>
              <a:t>CORDLESS PHASING TESTER</a:t>
            </a:r>
          </a:p>
        </p:txBody>
      </p:sp>
      <p:sp>
        <p:nvSpPr>
          <p:cNvPr id="49155" name="Rectangle 3"/>
          <p:cNvSpPr>
            <a:spLocks noGrp="1" noChangeArrowheads="1"/>
          </p:cNvSpPr>
          <p:nvPr>
            <p:ph type="body" idx="1"/>
          </p:nvPr>
        </p:nvSpPr>
        <p:spPr>
          <a:xfrm>
            <a:off x="0" y="1600200"/>
            <a:ext cx="9144000" cy="4525963"/>
          </a:xfrm>
        </p:spPr>
        <p:txBody>
          <a:bodyPr/>
          <a:lstStyle/>
          <a:p>
            <a:pPr marL="0" indent="0" eaLnBrk="1" hangingPunct="1">
              <a:buNone/>
            </a:pPr>
            <a:endParaRPr lang="en-US" altLang="en-US" sz="2400" dirty="0"/>
          </a:p>
          <a:p>
            <a:pPr eaLnBrk="1" hangingPunct="1"/>
            <a:r>
              <a:rPr lang="en-US" altLang="en-US" sz="2800" dirty="0"/>
              <a:t>Application Flexibility in the Field</a:t>
            </a:r>
          </a:p>
          <a:p>
            <a:pPr eaLnBrk="1" hangingPunct="1"/>
            <a:r>
              <a:rPr lang="en-US" altLang="en-US" sz="2800" dirty="0"/>
              <a:t>Allows Uniformity of Equipment In The Field, Transmission, Substation, Distribution  </a:t>
            </a:r>
          </a:p>
          <a:p>
            <a:pPr eaLnBrk="1" hangingPunct="1"/>
            <a:r>
              <a:rPr lang="en-US" altLang="en-US" sz="2800" dirty="0"/>
              <a:t>Requires No Ranging, Multipliers or Extension Resistors, Universally Phases on Any System; Including Capacitive Test Points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5C7A-06CD-4030-B643-1374FD92D114}"/>
              </a:ext>
            </a:extLst>
          </p:cNvPr>
          <p:cNvSpPr>
            <a:spLocks noGrp="1"/>
          </p:cNvSpPr>
          <p:nvPr>
            <p:ph type="title"/>
          </p:nvPr>
        </p:nvSpPr>
        <p:spPr>
          <a:xfrm>
            <a:off x="457200" y="3048"/>
            <a:ext cx="8229600" cy="639762"/>
          </a:xfrm>
        </p:spPr>
        <p:txBody>
          <a:bodyPr/>
          <a:lstStyle/>
          <a:p>
            <a:r>
              <a:rPr lang="en-US" sz="3200" b="1" dirty="0"/>
              <a:t>Theory of Operation &amp; Principle</a:t>
            </a:r>
          </a:p>
        </p:txBody>
      </p:sp>
      <p:sp>
        <p:nvSpPr>
          <p:cNvPr id="3" name="Content Placeholder 2">
            <a:extLst>
              <a:ext uri="{FF2B5EF4-FFF2-40B4-BE49-F238E27FC236}">
                <a16:creationId xmlns:a16="http://schemas.microsoft.com/office/drawing/2014/main" id="{B5E14FA2-7B9C-4109-A0A0-9CEC45FA3933}"/>
              </a:ext>
            </a:extLst>
          </p:cNvPr>
          <p:cNvSpPr>
            <a:spLocks noGrp="1"/>
          </p:cNvSpPr>
          <p:nvPr>
            <p:ph idx="1"/>
          </p:nvPr>
        </p:nvSpPr>
        <p:spPr>
          <a:xfrm>
            <a:off x="0" y="1295400"/>
            <a:ext cx="9144000" cy="5559552"/>
          </a:xfrm>
        </p:spPr>
        <p:txBody>
          <a:bodyPr/>
          <a:lstStyle/>
          <a:p>
            <a:r>
              <a:rPr lang="en-US" sz="2400" dirty="0"/>
              <a:t>In the “DEG” switch position, the PD800W compares the Phase Angle between the Reference Probe and the Meter Probe in Real-Time.</a:t>
            </a:r>
          </a:p>
          <a:p>
            <a:r>
              <a:rPr lang="en-US" sz="2400" dirty="0"/>
              <a:t>The resultant between the two measurements is displayed as a numerical number in Degrees on the Meter Probe and as LED lights (White, Blue, Red) below the number.</a:t>
            </a:r>
          </a:p>
          <a:p>
            <a:r>
              <a:rPr lang="en-US" sz="2400" dirty="0"/>
              <a:t>In the “URD” (Underground Residential Distribution) or “OH” (Overhead) switch position, the PD800W compares the Phase Angle between the Reference Probe and the Meter Probe in Real-Time and simultaneously displays a </a:t>
            </a:r>
            <a:r>
              <a:rPr lang="en-US" sz="2400" u="sng" dirty="0"/>
              <a:t>nominal</a:t>
            </a:r>
            <a:r>
              <a:rPr lang="en-US" sz="2400" dirty="0"/>
              <a:t> voltage relationship (Phase-to-Phase) as well as the LED lights (White, Blue, Red) below the number.</a:t>
            </a:r>
          </a:p>
        </p:txBody>
      </p:sp>
    </p:spTree>
    <p:extLst>
      <p:ext uri="{BB962C8B-B14F-4D97-AF65-F5344CB8AC3E}">
        <p14:creationId xmlns:p14="http://schemas.microsoft.com/office/powerpoint/2010/main" val="100846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0"/>
            <a:ext cx="8229600" cy="533400"/>
          </a:xfrm>
        </p:spPr>
        <p:txBody>
          <a:bodyPr/>
          <a:lstStyle/>
          <a:p>
            <a:pPr eaLnBrk="1" hangingPunct="1"/>
            <a:r>
              <a:rPr lang="en-US" altLang="en-US" sz="3600" b="1" dirty="0"/>
              <a:t>Specifications</a:t>
            </a:r>
          </a:p>
        </p:txBody>
      </p:sp>
      <p:sp>
        <p:nvSpPr>
          <p:cNvPr id="5123" name="Rectangle 3"/>
          <p:cNvSpPr>
            <a:spLocks noGrp="1" noChangeArrowheads="1"/>
          </p:cNvSpPr>
          <p:nvPr>
            <p:ph type="body" idx="1"/>
          </p:nvPr>
        </p:nvSpPr>
        <p:spPr>
          <a:xfrm>
            <a:off x="0" y="914400"/>
            <a:ext cx="9144000" cy="5943600"/>
          </a:xfrm>
        </p:spPr>
        <p:txBody>
          <a:bodyPr/>
          <a:lstStyle/>
          <a:p>
            <a:pPr eaLnBrk="1" hangingPunct="1">
              <a:lnSpc>
                <a:spcPct val="90000"/>
              </a:lnSpc>
            </a:pPr>
            <a:r>
              <a:rPr lang="en-US" altLang="en-US" sz="2400" dirty="0"/>
              <a:t>Accuracy</a:t>
            </a:r>
          </a:p>
          <a:p>
            <a:pPr lvl="1" eaLnBrk="1" hangingPunct="1">
              <a:lnSpc>
                <a:spcPct val="90000"/>
              </a:lnSpc>
            </a:pPr>
            <a:r>
              <a:rPr lang="en-US" altLang="en-US" sz="2400" dirty="0"/>
              <a:t>Degrees, </a:t>
            </a:r>
            <a:r>
              <a:rPr lang="en-US" altLang="en-US" sz="2400" dirty="0">
                <a:cs typeface="Arial" panose="020B0604020202020204" pitchFamily="34" charset="0"/>
              </a:rPr>
              <a:t>± 2%, + 2 counts</a:t>
            </a:r>
          </a:p>
          <a:p>
            <a:pPr lvl="1" eaLnBrk="1" hangingPunct="1">
              <a:lnSpc>
                <a:spcPct val="90000"/>
              </a:lnSpc>
            </a:pPr>
            <a:r>
              <a:rPr lang="en-US" altLang="en-US" sz="2400" dirty="0">
                <a:cs typeface="Arial" panose="020B0604020202020204" pitchFamily="34" charset="0"/>
              </a:rPr>
              <a:t>Voltage, +/- 30% based on ASTM Standard F1796</a:t>
            </a:r>
          </a:p>
          <a:p>
            <a:pPr eaLnBrk="1" hangingPunct="1">
              <a:lnSpc>
                <a:spcPct val="90000"/>
              </a:lnSpc>
            </a:pPr>
            <a:r>
              <a:rPr lang="en-US" altLang="en-US" sz="2400" dirty="0">
                <a:cs typeface="Arial" panose="020B0604020202020204" pitchFamily="34" charset="0"/>
              </a:rPr>
              <a:t>Digital Display</a:t>
            </a:r>
          </a:p>
          <a:p>
            <a:pPr lvl="1" eaLnBrk="1" hangingPunct="1">
              <a:lnSpc>
                <a:spcPct val="90000"/>
              </a:lnSpc>
            </a:pPr>
            <a:r>
              <a:rPr lang="en-US" altLang="en-US" sz="2400" dirty="0">
                <a:cs typeface="Arial" panose="020B0604020202020204" pitchFamily="34" charset="0"/>
              </a:rPr>
              <a:t>Bright LED Display</a:t>
            </a:r>
          </a:p>
          <a:p>
            <a:pPr lvl="1" eaLnBrk="1" hangingPunct="1">
              <a:lnSpc>
                <a:spcPct val="90000"/>
              </a:lnSpc>
            </a:pPr>
            <a:r>
              <a:rPr lang="en-US" altLang="en-US" sz="2400" dirty="0">
                <a:cs typeface="Arial" panose="020B0604020202020204" pitchFamily="34" charset="0"/>
              </a:rPr>
              <a:t>1.00” Digits</a:t>
            </a:r>
          </a:p>
          <a:p>
            <a:pPr eaLnBrk="1" hangingPunct="1">
              <a:lnSpc>
                <a:spcPct val="90000"/>
              </a:lnSpc>
            </a:pPr>
            <a:r>
              <a:rPr lang="en-US" altLang="en-US" sz="2400" dirty="0">
                <a:cs typeface="Arial" panose="020B0604020202020204" pitchFamily="34" charset="0"/>
              </a:rPr>
              <a:t>Operating Distance</a:t>
            </a:r>
          </a:p>
          <a:p>
            <a:pPr lvl="1" eaLnBrk="1" hangingPunct="1">
              <a:lnSpc>
                <a:spcPct val="90000"/>
              </a:lnSpc>
            </a:pPr>
            <a:r>
              <a:rPr lang="en-US" altLang="en-US" sz="2400" dirty="0">
                <a:cs typeface="Arial" panose="020B0604020202020204" pitchFamily="34" charset="0"/>
              </a:rPr>
              <a:t>100ft. to 300ft. line-of-sight</a:t>
            </a:r>
          </a:p>
          <a:p>
            <a:pPr eaLnBrk="1" hangingPunct="1">
              <a:lnSpc>
                <a:spcPct val="90000"/>
              </a:lnSpc>
            </a:pPr>
            <a:r>
              <a:rPr lang="en-US" altLang="en-US" sz="2400" dirty="0">
                <a:cs typeface="Arial" panose="020B0604020202020204" pitchFamily="34" charset="0"/>
              </a:rPr>
              <a:t>Operating Frequency</a:t>
            </a:r>
          </a:p>
          <a:p>
            <a:pPr lvl="1" eaLnBrk="1" hangingPunct="1">
              <a:lnSpc>
                <a:spcPct val="90000"/>
              </a:lnSpc>
            </a:pPr>
            <a:r>
              <a:rPr lang="en-US" altLang="en-US" sz="2400" dirty="0">
                <a:cs typeface="Arial" panose="020B0604020202020204" pitchFamily="34" charset="0"/>
              </a:rPr>
              <a:t>916.48mHz (FCC Compliant)</a:t>
            </a:r>
          </a:p>
          <a:p>
            <a:pPr eaLnBrk="1" hangingPunct="1">
              <a:lnSpc>
                <a:spcPct val="90000"/>
              </a:lnSpc>
            </a:pPr>
            <a:r>
              <a:rPr lang="en-US" altLang="en-US" sz="2400" dirty="0">
                <a:cs typeface="Arial" panose="020B0604020202020204" pitchFamily="34" charset="0"/>
              </a:rPr>
              <a:t>Housings molded from high impact ABS plastic and incorporates water resistant construction.</a:t>
            </a:r>
          </a:p>
          <a:p>
            <a:pPr eaLnBrk="1" hangingPunct="1">
              <a:lnSpc>
                <a:spcPct val="90000"/>
              </a:lnSpc>
            </a:pPr>
            <a:r>
              <a:rPr lang="en-US" altLang="en-US" sz="2400" dirty="0">
                <a:cs typeface="Arial" panose="020B0604020202020204" pitchFamily="34" charset="0"/>
              </a:rPr>
              <a:t>Replaceable 9V internal battery located behind live-line tool fitting.</a:t>
            </a:r>
          </a:p>
          <a:p>
            <a:pPr eaLnBrk="1" hangingPunct="1">
              <a:lnSpc>
                <a:spcPct val="90000"/>
              </a:lnSpc>
            </a:pPr>
            <a:endParaRPr lang="en-US" altLang="en-US" sz="2400" dirty="0">
              <a:cs typeface="Arial" panose="020B0604020202020204" pitchFamily="34" charset="0"/>
            </a:endParaRPr>
          </a:p>
          <a:p>
            <a:pPr eaLnBrk="1" hangingPunct="1">
              <a:lnSpc>
                <a:spcPct val="90000"/>
              </a:lnSpc>
            </a:pPr>
            <a:endParaRPr lang="en-US" altLang="en-US" sz="2000" dirty="0">
              <a:cs typeface="Arial" panose="020B0604020202020204" pitchFamily="34" charset="0"/>
            </a:endParaRPr>
          </a:p>
          <a:p>
            <a:pPr eaLnBrk="1" hangingPunct="1">
              <a:lnSpc>
                <a:spcPct val="90000"/>
              </a:lnSpc>
            </a:pPr>
            <a:endParaRPr lang="en-US" altLang="en-US" sz="2800" dirty="0">
              <a:cs typeface="Arial" panose="020B060402020202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4152" y="0"/>
            <a:ext cx="8229600" cy="1020762"/>
          </a:xfrm>
        </p:spPr>
        <p:txBody>
          <a:bodyPr/>
          <a:lstStyle/>
          <a:p>
            <a:pPr eaLnBrk="1" hangingPunct="1"/>
            <a:r>
              <a:rPr lang="en-US" altLang="en-US" sz="3200" b="1" dirty="0"/>
              <a:t>Equipment Overview</a:t>
            </a:r>
            <a:br>
              <a:rPr lang="en-US" altLang="en-US" sz="3600" b="1" dirty="0"/>
            </a:br>
            <a:r>
              <a:rPr lang="en-US" altLang="en-US" sz="2400" b="1" dirty="0"/>
              <a:t>Meter Probe</a:t>
            </a:r>
            <a:endParaRPr lang="en-US" altLang="en-US" sz="3600" b="1" dirty="0"/>
          </a:p>
        </p:txBody>
      </p:sp>
      <p:sp>
        <p:nvSpPr>
          <p:cNvPr id="7171" name="Text Box 8"/>
          <p:cNvSpPr txBox="1">
            <a:spLocks noChangeArrowheads="1"/>
          </p:cNvSpPr>
          <p:nvPr/>
        </p:nvSpPr>
        <p:spPr bwMode="auto">
          <a:xfrm>
            <a:off x="2895600" y="5016885"/>
            <a:ext cx="1828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1800" dirty="0">
                <a:cs typeface="Arial" panose="020B0604020202020204" pitchFamily="34" charset="0"/>
              </a:rPr>
              <a:t>Delta/Wye Light</a:t>
            </a:r>
          </a:p>
        </p:txBody>
      </p:sp>
      <p:pic>
        <p:nvPicPr>
          <p:cNvPr id="7173" name="Picture 3" descr="PR800E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572000" y="1015235"/>
            <a:ext cx="4572000" cy="3756025"/>
          </a:xfrm>
          <a:noFill/>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569" t="24345" r="15686" b="8707"/>
          <a:stretch/>
        </p:blipFill>
        <p:spPr>
          <a:xfrm>
            <a:off x="0" y="1020761"/>
            <a:ext cx="4572000" cy="3756025"/>
          </a:xfrm>
          <a:prstGeom prst="rect">
            <a:avLst/>
          </a:prstGeom>
        </p:spPr>
      </p:pic>
      <p:sp>
        <p:nvSpPr>
          <p:cNvPr id="3" name="TextBox 2">
            <a:extLst>
              <a:ext uri="{FF2B5EF4-FFF2-40B4-BE49-F238E27FC236}">
                <a16:creationId xmlns:a16="http://schemas.microsoft.com/office/drawing/2014/main" id="{B3B4CA10-30FF-4647-98D3-2D0A4135259B}"/>
              </a:ext>
            </a:extLst>
          </p:cNvPr>
          <p:cNvSpPr txBox="1"/>
          <p:nvPr/>
        </p:nvSpPr>
        <p:spPr>
          <a:xfrm>
            <a:off x="5710795" y="4495806"/>
            <a:ext cx="2288296" cy="369332"/>
          </a:xfrm>
          <a:prstGeom prst="rect">
            <a:avLst/>
          </a:prstGeom>
          <a:noFill/>
        </p:spPr>
        <p:txBody>
          <a:bodyPr wrap="square" rtlCol="0">
            <a:spAutoFit/>
          </a:bodyPr>
          <a:lstStyle/>
          <a:p>
            <a:r>
              <a:rPr lang="en-US" dirty="0"/>
              <a:t>Five Position Switch </a:t>
            </a:r>
          </a:p>
        </p:txBody>
      </p:sp>
      <p:sp>
        <p:nvSpPr>
          <p:cNvPr id="7211" name="TextBox 7210">
            <a:extLst>
              <a:ext uri="{FF2B5EF4-FFF2-40B4-BE49-F238E27FC236}">
                <a16:creationId xmlns:a16="http://schemas.microsoft.com/office/drawing/2014/main" id="{27B6636D-7E56-40DD-978A-8BE1BA04EA84}"/>
              </a:ext>
            </a:extLst>
          </p:cNvPr>
          <p:cNvSpPr txBox="1"/>
          <p:nvPr/>
        </p:nvSpPr>
        <p:spPr>
          <a:xfrm>
            <a:off x="0" y="6488668"/>
            <a:ext cx="2300694" cy="369332"/>
          </a:xfrm>
          <a:prstGeom prst="rect">
            <a:avLst/>
          </a:prstGeom>
          <a:noFill/>
        </p:spPr>
        <p:txBody>
          <a:bodyPr wrap="none" rtlCol="0">
            <a:spAutoFit/>
          </a:bodyPr>
          <a:lstStyle/>
          <a:p>
            <a:r>
              <a:rPr lang="en-US" dirty="0"/>
              <a:t>Phase Angle Display</a:t>
            </a:r>
          </a:p>
        </p:txBody>
      </p:sp>
      <p:sp>
        <p:nvSpPr>
          <p:cNvPr id="7212" name="TextBox 7211">
            <a:extLst>
              <a:ext uri="{FF2B5EF4-FFF2-40B4-BE49-F238E27FC236}">
                <a16:creationId xmlns:a16="http://schemas.microsoft.com/office/drawing/2014/main" id="{01F4E9F9-6896-4971-9EB3-F16412BD406F}"/>
              </a:ext>
            </a:extLst>
          </p:cNvPr>
          <p:cNvSpPr txBox="1"/>
          <p:nvPr/>
        </p:nvSpPr>
        <p:spPr>
          <a:xfrm>
            <a:off x="1150347" y="6119336"/>
            <a:ext cx="1697901" cy="369332"/>
          </a:xfrm>
          <a:prstGeom prst="rect">
            <a:avLst/>
          </a:prstGeom>
          <a:noFill/>
        </p:spPr>
        <p:txBody>
          <a:bodyPr wrap="none" rtlCol="0">
            <a:spAutoFit/>
          </a:bodyPr>
          <a:lstStyle/>
          <a:p>
            <a:r>
              <a:rPr lang="en-US" dirty="0"/>
              <a:t>0 Degree Light</a:t>
            </a:r>
          </a:p>
        </p:txBody>
      </p:sp>
      <p:sp>
        <p:nvSpPr>
          <p:cNvPr id="7213" name="TextBox 7212">
            <a:extLst>
              <a:ext uri="{FF2B5EF4-FFF2-40B4-BE49-F238E27FC236}">
                <a16:creationId xmlns:a16="http://schemas.microsoft.com/office/drawing/2014/main" id="{CEB67B56-8C34-494C-B41B-B69101D6DA5F}"/>
              </a:ext>
            </a:extLst>
          </p:cNvPr>
          <p:cNvSpPr txBox="1"/>
          <p:nvPr/>
        </p:nvSpPr>
        <p:spPr>
          <a:xfrm>
            <a:off x="1752600" y="5750004"/>
            <a:ext cx="1954381" cy="369332"/>
          </a:xfrm>
          <a:prstGeom prst="rect">
            <a:avLst/>
          </a:prstGeom>
          <a:noFill/>
        </p:spPr>
        <p:txBody>
          <a:bodyPr wrap="none" rtlCol="0">
            <a:spAutoFit/>
          </a:bodyPr>
          <a:lstStyle/>
          <a:p>
            <a:r>
              <a:rPr lang="en-US" dirty="0"/>
              <a:t>120 Degree Light</a:t>
            </a:r>
          </a:p>
        </p:txBody>
      </p:sp>
      <p:sp>
        <p:nvSpPr>
          <p:cNvPr id="7214" name="TextBox 7213">
            <a:extLst>
              <a:ext uri="{FF2B5EF4-FFF2-40B4-BE49-F238E27FC236}">
                <a16:creationId xmlns:a16="http://schemas.microsoft.com/office/drawing/2014/main" id="{038392A2-8FB8-4581-AE7F-B279849A1FC0}"/>
              </a:ext>
            </a:extLst>
          </p:cNvPr>
          <p:cNvSpPr txBox="1"/>
          <p:nvPr/>
        </p:nvSpPr>
        <p:spPr>
          <a:xfrm>
            <a:off x="2362200" y="5386217"/>
            <a:ext cx="1954381" cy="369332"/>
          </a:xfrm>
          <a:prstGeom prst="rect">
            <a:avLst/>
          </a:prstGeom>
          <a:noFill/>
        </p:spPr>
        <p:txBody>
          <a:bodyPr wrap="none" rtlCol="0">
            <a:spAutoFit/>
          </a:bodyPr>
          <a:lstStyle/>
          <a:p>
            <a:r>
              <a:rPr lang="en-US" dirty="0"/>
              <a:t>240 Degree Light</a:t>
            </a:r>
          </a:p>
        </p:txBody>
      </p:sp>
      <p:sp>
        <p:nvSpPr>
          <p:cNvPr id="7215" name="Arrow: Up 7214">
            <a:extLst>
              <a:ext uri="{FF2B5EF4-FFF2-40B4-BE49-F238E27FC236}">
                <a16:creationId xmlns:a16="http://schemas.microsoft.com/office/drawing/2014/main" id="{489F41B0-D00F-4381-98C5-AC6A573BF4B3}"/>
              </a:ext>
            </a:extLst>
          </p:cNvPr>
          <p:cNvSpPr/>
          <p:nvPr/>
        </p:nvSpPr>
        <p:spPr>
          <a:xfrm>
            <a:off x="3048000" y="3980272"/>
            <a:ext cx="152400" cy="103399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16" name="Picture 7215">
            <a:extLst>
              <a:ext uri="{FF2B5EF4-FFF2-40B4-BE49-F238E27FC236}">
                <a16:creationId xmlns:a16="http://schemas.microsoft.com/office/drawing/2014/main" id="{E662881F-2F1F-4C3C-8766-F1B1E9F8D442}"/>
              </a:ext>
            </a:extLst>
          </p:cNvPr>
          <p:cNvPicPr>
            <a:picLocks noChangeAspect="1"/>
          </p:cNvPicPr>
          <p:nvPr/>
        </p:nvPicPr>
        <p:blipFill>
          <a:blip r:embed="rId4"/>
          <a:stretch>
            <a:fillRect/>
          </a:stretch>
        </p:blipFill>
        <p:spPr>
          <a:xfrm>
            <a:off x="2537441" y="3980272"/>
            <a:ext cx="205759" cy="1400400"/>
          </a:xfrm>
          <a:prstGeom prst="rect">
            <a:avLst/>
          </a:prstGeom>
        </p:spPr>
      </p:pic>
      <p:pic>
        <p:nvPicPr>
          <p:cNvPr id="7217" name="Picture 7216">
            <a:extLst>
              <a:ext uri="{FF2B5EF4-FFF2-40B4-BE49-F238E27FC236}">
                <a16:creationId xmlns:a16="http://schemas.microsoft.com/office/drawing/2014/main" id="{7340D59D-E774-4CEE-BBF2-1EB027C5AA81}"/>
              </a:ext>
            </a:extLst>
          </p:cNvPr>
          <p:cNvPicPr>
            <a:picLocks noChangeAspect="1"/>
          </p:cNvPicPr>
          <p:nvPr/>
        </p:nvPicPr>
        <p:blipFill>
          <a:blip r:embed="rId4"/>
          <a:stretch>
            <a:fillRect/>
          </a:stretch>
        </p:blipFill>
        <p:spPr>
          <a:xfrm>
            <a:off x="2057400" y="3980272"/>
            <a:ext cx="231657" cy="1769732"/>
          </a:xfrm>
          <a:prstGeom prst="rect">
            <a:avLst/>
          </a:prstGeom>
        </p:spPr>
      </p:pic>
      <p:pic>
        <p:nvPicPr>
          <p:cNvPr id="7218" name="Picture 7217">
            <a:extLst>
              <a:ext uri="{FF2B5EF4-FFF2-40B4-BE49-F238E27FC236}">
                <a16:creationId xmlns:a16="http://schemas.microsoft.com/office/drawing/2014/main" id="{C52A2D46-41B8-48F5-B951-7FFE51146024}"/>
              </a:ext>
            </a:extLst>
          </p:cNvPr>
          <p:cNvPicPr>
            <a:picLocks noChangeAspect="1"/>
          </p:cNvPicPr>
          <p:nvPr/>
        </p:nvPicPr>
        <p:blipFill>
          <a:blip r:embed="rId5"/>
          <a:stretch>
            <a:fillRect/>
          </a:stretch>
        </p:blipFill>
        <p:spPr>
          <a:xfrm>
            <a:off x="1599428" y="3980273"/>
            <a:ext cx="231668" cy="2139064"/>
          </a:xfrm>
          <a:prstGeom prst="rect">
            <a:avLst/>
          </a:prstGeom>
        </p:spPr>
      </p:pic>
      <p:sp>
        <p:nvSpPr>
          <p:cNvPr id="7220" name="Arrow: Bent-Up 7219">
            <a:extLst>
              <a:ext uri="{FF2B5EF4-FFF2-40B4-BE49-F238E27FC236}">
                <a16:creationId xmlns:a16="http://schemas.microsoft.com/office/drawing/2014/main" id="{34FFCFCF-9801-4DC1-AAD4-89C050EEE0CD}"/>
              </a:ext>
            </a:extLst>
          </p:cNvPr>
          <p:cNvSpPr/>
          <p:nvPr/>
        </p:nvSpPr>
        <p:spPr>
          <a:xfrm rot="16200000" flipV="1">
            <a:off x="-1150994" y="4270873"/>
            <a:ext cx="3974068" cy="461521"/>
          </a:xfrm>
          <a:prstGeom prst="bentUpArrow">
            <a:avLst>
              <a:gd name="adj1" fmla="val 20048"/>
              <a:gd name="adj2" fmla="val 25000"/>
              <a:gd name="adj3" fmla="val 25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6"/>
          <p:cNvSpPr>
            <a:spLocks noGrp="1" noChangeArrowheads="1"/>
          </p:cNvSpPr>
          <p:nvPr>
            <p:ph type="title"/>
          </p:nvPr>
        </p:nvSpPr>
        <p:spPr>
          <a:xfrm>
            <a:off x="457200" y="0"/>
            <a:ext cx="8229600" cy="868362"/>
          </a:xfrm>
        </p:spPr>
        <p:txBody>
          <a:bodyPr/>
          <a:lstStyle/>
          <a:p>
            <a:pPr eaLnBrk="1" hangingPunct="1"/>
            <a:r>
              <a:rPr lang="en-US" altLang="en-US" sz="3200" b="1" dirty="0"/>
              <a:t>Equipment Overview</a:t>
            </a:r>
            <a:br>
              <a:rPr lang="en-US" altLang="en-US" sz="3600" b="1" dirty="0"/>
            </a:br>
            <a:r>
              <a:rPr lang="en-US" altLang="en-US" sz="2400" b="1" dirty="0"/>
              <a:t>Reference Probe</a:t>
            </a:r>
            <a:endParaRPr lang="en-US" altLang="en-US" sz="3600" b="1" dirty="0"/>
          </a:p>
        </p:txBody>
      </p:sp>
      <p:pic>
        <p:nvPicPr>
          <p:cNvPr id="8195" name="Picture 1033"/>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6472" b="4045"/>
          <a:stretch/>
        </p:blipFill>
        <p:spPr>
          <a:xfrm rot="5400000">
            <a:off x="293901" y="556489"/>
            <a:ext cx="4026408" cy="4614214"/>
          </a:xfrm>
          <a:noFill/>
        </p:spPr>
      </p:pic>
      <p:pic>
        <p:nvPicPr>
          <p:cNvPr id="8196" name="Picture 1035" descr="PR800ED"/>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614212" y="868362"/>
            <a:ext cx="4529788" cy="4008438"/>
          </a:xfrm>
          <a:noFill/>
        </p:spPr>
      </p:pic>
      <p:sp>
        <p:nvSpPr>
          <p:cNvPr id="2" name="TextBox 1">
            <a:extLst>
              <a:ext uri="{FF2B5EF4-FFF2-40B4-BE49-F238E27FC236}">
                <a16:creationId xmlns:a16="http://schemas.microsoft.com/office/drawing/2014/main" id="{4BBF7501-A64B-4AB1-8ED7-5BC668C7E881}"/>
              </a:ext>
            </a:extLst>
          </p:cNvPr>
          <p:cNvSpPr txBox="1"/>
          <p:nvPr/>
        </p:nvSpPr>
        <p:spPr>
          <a:xfrm>
            <a:off x="5754439" y="4543726"/>
            <a:ext cx="2249334" cy="369332"/>
          </a:xfrm>
          <a:prstGeom prst="rect">
            <a:avLst/>
          </a:prstGeom>
          <a:noFill/>
        </p:spPr>
        <p:txBody>
          <a:bodyPr wrap="none" rtlCol="0">
            <a:spAutoFit/>
          </a:bodyPr>
          <a:lstStyle/>
          <a:p>
            <a:r>
              <a:rPr lang="en-US" dirty="0"/>
              <a:t>Five Position Switch</a:t>
            </a:r>
          </a:p>
        </p:txBody>
      </p:sp>
      <p:sp>
        <p:nvSpPr>
          <p:cNvPr id="5" name="TextBox 4">
            <a:extLst>
              <a:ext uri="{FF2B5EF4-FFF2-40B4-BE49-F238E27FC236}">
                <a16:creationId xmlns:a16="http://schemas.microsoft.com/office/drawing/2014/main" id="{6061D95B-DDE3-4705-A46F-DE9D0E349620}"/>
              </a:ext>
            </a:extLst>
          </p:cNvPr>
          <p:cNvSpPr txBox="1"/>
          <p:nvPr/>
        </p:nvSpPr>
        <p:spPr>
          <a:xfrm>
            <a:off x="-42423" y="5144997"/>
            <a:ext cx="9186423" cy="1200329"/>
          </a:xfrm>
          <a:prstGeom prst="rect">
            <a:avLst/>
          </a:prstGeom>
          <a:noFill/>
        </p:spPr>
        <p:txBody>
          <a:bodyPr wrap="square" rtlCol="0">
            <a:spAutoFit/>
          </a:bodyPr>
          <a:lstStyle/>
          <a:p>
            <a:pPr marL="285750" indent="-285750">
              <a:buFont typeface="Arial" panose="020B0604020202020204" pitchFamily="34" charset="0"/>
              <a:buChar char="•"/>
            </a:pPr>
            <a:r>
              <a:rPr lang="en-US" dirty="0"/>
              <a:t>The White LED on the Reference Probe will be “ON” if the voltage or electrical field is equal to or greater than the threshold values below:</a:t>
            </a:r>
          </a:p>
          <a:p>
            <a:r>
              <a:rPr lang="en-US" dirty="0"/>
              <a:t>     DEG Switch Position 		30VAC</a:t>
            </a:r>
          </a:p>
          <a:p>
            <a:r>
              <a:rPr lang="en-US" dirty="0"/>
              <a:t>     URD or OH Switch Position	Approx. 300VAC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2192"/>
            <a:ext cx="8229600" cy="521208"/>
          </a:xfrm>
        </p:spPr>
        <p:txBody>
          <a:bodyPr/>
          <a:lstStyle/>
          <a:p>
            <a:pPr eaLnBrk="1" hangingPunct="1"/>
            <a:r>
              <a:rPr lang="en-US" altLang="en-US" sz="3200" b="1" dirty="0"/>
              <a:t>Equipment Overview</a:t>
            </a:r>
            <a:r>
              <a:rPr lang="en-US" altLang="en-US" sz="4000" dirty="0"/>
              <a:t>	</a:t>
            </a:r>
          </a:p>
        </p:txBody>
      </p:sp>
      <p:sp>
        <p:nvSpPr>
          <p:cNvPr id="9219" name="Rectangle 3"/>
          <p:cNvSpPr>
            <a:spLocks noGrp="1" noChangeArrowheads="1"/>
          </p:cNvSpPr>
          <p:nvPr>
            <p:ph type="body" idx="1"/>
          </p:nvPr>
        </p:nvSpPr>
        <p:spPr>
          <a:xfrm>
            <a:off x="0" y="539496"/>
            <a:ext cx="9144000" cy="6324600"/>
          </a:xfrm>
        </p:spPr>
        <p:txBody>
          <a:bodyPr/>
          <a:lstStyle/>
          <a:p>
            <a:pPr algn="ctr" eaLnBrk="1" hangingPunct="1">
              <a:buFontTx/>
              <a:buNone/>
            </a:pPr>
            <a:r>
              <a:rPr lang="en-US" altLang="en-US" sz="2800" b="1" dirty="0"/>
              <a:t>Selector Switch Position and Function</a:t>
            </a:r>
          </a:p>
          <a:p>
            <a:pPr eaLnBrk="1" hangingPunct="1"/>
            <a:r>
              <a:rPr lang="en-US" altLang="en-US" sz="2400" b="1" dirty="0"/>
              <a:t>“OFF” –</a:t>
            </a:r>
            <a:r>
              <a:rPr lang="en-US" altLang="en-US" sz="2400" dirty="0"/>
              <a:t> Unit is off for storage or transit.</a:t>
            </a:r>
          </a:p>
          <a:p>
            <a:pPr eaLnBrk="1" hangingPunct="1"/>
            <a:r>
              <a:rPr lang="en-US" altLang="en-US" sz="2400" b="1" dirty="0"/>
              <a:t>“DEG” –</a:t>
            </a:r>
            <a:r>
              <a:rPr lang="en-US" altLang="en-US" sz="2400" dirty="0"/>
              <a:t> For Phase Angle measurements (all traditional phasing applications) between the Meter Probe and Reference Probe on 3</a:t>
            </a:r>
            <a:r>
              <a:rPr lang="en-US" altLang="en-US" sz="2400" dirty="0">
                <a:cs typeface="Arial" panose="020B0604020202020204" pitchFamily="34" charset="0"/>
              </a:rPr>
              <a:t>-Phase</a:t>
            </a:r>
            <a:r>
              <a:rPr lang="en-US" altLang="en-US" sz="2400" dirty="0"/>
              <a:t> Secondary, URD, Overhead/Transmission systems. Make direct contact from capacitive test points to 69kV Phase-to-Ground. Non-Contact (minimum approach distances) for any voltages above 69kV Phase-to-Ground.</a:t>
            </a:r>
          </a:p>
          <a:p>
            <a:pPr eaLnBrk="1" hangingPunct="1"/>
            <a:r>
              <a:rPr lang="en-US" altLang="en-US" sz="2400" b="1" dirty="0"/>
              <a:t>“URD” </a:t>
            </a:r>
            <a:r>
              <a:rPr lang="en-US" altLang="en-US" sz="2400" dirty="0"/>
              <a:t>– For nominal voltage readings in URD systems or applications 10ft. or less above Earth. Direct contact from 4kV to 51kV, </a:t>
            </a:r>
            <a:r>
              <a:rPr lang="en-US" altLang="en-US" sz="2400" b="1" u="sng" dirty="0"/>
              <a:t>not</a:t>
            </a:r>
            <a:r>
              <a:rPr lang="en-US" altLang="en-US" sz="2400" dirty="0"/>
              <a:t> for use on capacitive test points.</a:t>
            </a:r>
            <a:endParaRPr lang="en-US" altLang="en-US" sz="2400" b="1" dirty="0"/>
          </a:p>
          <a:p>
            <a:pPr eaLnBrk="1" hangingPunct="1"/>
            <a:r>
              <a:rPr lang="en-US" altLang="en-US" sz="2400" b="1" dirty="0"/>
              <a:t>“OH” </a:t>
            </a:r>
            <a:r>
              <a:rPr lang="en-US" altLang="en-US" sz="2400" dirty="0"/>
              <a:t>– For nominal voltage readings in Overhead systems or applications 20ft or higher above Earth. Direct contact from 4kV to 51kV.</a:t>
            </a:r>
          </a:p>
          <a:p>
            <a:pPr eaLnBrk="1" hangingPunct="1"/>
            <a:r>
              <a:rPr lang="en-US" altLang="en-US" sz="2400" b="1" dirty="0"/>
              <a:t>“TEST” </a:t>
            </a:r>
            <a:r>
              <a:rPr lang="en-US" altLang="en-US" sz="2400" dirty="0"/>
              <a:t>– Performs an internal self-test (displays “510”), also displays approximate internal battery voltage, i.e. 080 = 8VDC.</a:t>
            </a:r>
            <a:endParaRPr lang="en-US" altLang="en-US" sz="2400" b="1" dirty="0"/>
          </a:p>
          <a:p>
            <a:pPr marL="457200" lvl="1" indent="0" eaLnBrk="1" hangingPunct="1">
              <a:buNone/>
            </a:pPr>
            <a:endParaRPr lang="en-US" altLang="en-US" sz="2400" dirty="0"/>
          </a:p>
          <a:p>
            <a:pPr marL="457200" lvl="1" indent="0" eaLnBrk="1" hangingPunct="1">
              <a:buNone/>
            </a:pPr>
            <a:endParaRPr lang="en-US" altLang="en-US" sz="2400" dirty="0"/>
          </a:p>
          <a:p>
            <a:pPr marL="457200" lvl="1" indent="0" eaLnBrk="1" hangingPunct="1">
              <a:buNone/>
            </a:pPr>
            <a:endParaRPr lang="en-US" altLang="en-US" sz="2400" dirty="0"/>
          </a:p>
          <a:p>
            <a:pPr marL="457200" lvl="1" indent="0" eaLnBrk="1" hangingPunct="1">
              <a:buNone/>
            </a:pPr>
            <a:endParaRPr lang="en-US" altLang="en-US" sz="2400" dirty="0"/>
          </a:p>
          <a:p>
            <a:pPr marL="457200" lvl="1" indent="0" eaLnBrk="1" hangingPunct="1">
              <a:buNone/>
            </a:pPr>
            <a:endParaRPr lang="en-US" altLang="en-US" sz="2400" dirty="0"/>
          </a:p>
          <a:p>
            <a:pPr marL="457200" lvl="1" indent="0" eaLnBrk="1" hangingPunct="1">
              <a:buNone/>
            </a:pPr>
            <a:endParaRPr lang="en-US" alt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0"/>
            <a:ext cx="8229600" cy="533400"/>
          </a:xfrm>
        </p:spPr>
        <p:txBody>
          <a:bodyPr/>
          <a:lstStyle/>
          <a:p>
            <a:pPr eaLnBrk="1" hangingPunct="1"/>
            <a:r>
              <a:rPr lang="en-US" altLang="en-US" sz="3200" b="1" dirty="0"/>
              <a:t>Equipment Overview</a:t>
            </a:r>
          </a:p>
        </p:txBody>
      </p:sp>
      <p:sp>
        <p:nvSpPr>
          <p:cNvPr id="11267" name="Rectangle 3"/>
          <p:cNvSpPr>
            <a:spLocks noGrp="1" noChangeArrowheads="1"/>
          </p:cNvSpPr>
          <p:nvPr>
            <p:ph type="body" idx="1"/>
          </p:nvPr>
        </p:nvSpPr>
        <p:spPr>
          <a:xfrm>
            <a:off x="0" y="533400"/>
            <a:ext cx="9144000" cy="6324600"/>
          </a:xfrm>
        </p:spPr>
        <p:txBody>
          <a:bodyPr/>
          <a:lstStyle/>
          <a:p>
            <a:pPr algn="ctr" eaLnBrk="1" hangingPunct="1">
              <a:buFontTx/>
              <a:buNone/>
            </a:pPr>
            <a:r>
              <a:rPr lang="en-US" altLang="en-US" sz="2800" b="1" dirty="0"/>
              <a:t>Meter Probe Phase Lights Indications</a:t>
            </a:r>
          </a:p>
          <a:p>
            <a:pPr eaLnBrk="1" hangingPunct="1">
              <a:buFontTx/>
              <a:buNone/>
            </a:pPr>
            <a:r>
              <a:rPr lang="en-US" altLang="en-US" sz="2800" dirty="0"/>
              <a:t>   </a:t>
            </a:r>
            <a:r>
              <a:rPr lang="en-US" altLang="en-US" sz="2400" b="1" dirty="0"/>
              <a:t>Note:</a:t>
            </a:r>
            <a:r>
              <a:rPr lang="en-US" altLang="en-US" sz="2800" dirty="0"/>
              <a:t> </a:t>
            </a:r>
            <a:r>
              <a:rPr lang="en-US" altLang="en-US" sz="2400" dirty="0"/>
              <a:t>The Meter Probe colored lenses (White, Blue, Red) can be manually moved or swapped with other lenses to display or coordinate the color sequence per the Utilities preference.</a:t>
            </a:r>
          </a:p>
          <a:p>
            <a:pPr eaLnBrk="1" hangingPunct="1">
              <a:buFontTx/>
              <a:buNone/>
            </a:pPr>
            <a:r>
              <a:rPr lang="en-US" altLang="en-US" sz="2400" dirty="0"/>
              <a:t>Example:</a:t>
            </a:r>
          </a:p>
          <a:p>
            <a:pPr eaLnBrk="1" hangingPunct="1">
              <a:buFontTx/>
              <a:buNone/>
            </a:pPr>
            <a:r>
              <a:rPr lang="en-US" altLang="en-US" sz="2400" dirty="0"/>
              <a:t>    Instead of a White, Blue, Red (OEM) sequence, a Utility can make the sequence Blue, White, Red or Red, White, Blue, etc.</a:t>
            </a:r>
          </a:p>
          <a:p>
            <a:pPr eaLnBrk="1" hangingPunct="1"/>
            <a:r>
              <a:rPr lang="en-US" altLang="en-US" sz="2400" b="1" dirty="0"/>
              <a:t>0° –</a:t>
            </a:r>
            <a:r>
              <a:rPr lang="en-US" altLang="en-US" sz="2400" dirty="0"/>
              <a:t> Indicates an In-Phase condition </a:t>
            </a:r>
            <a:endParaRPr lang="en-US" altLang="en-US" sz="2400" dirty="0">
              <a:cs typeface="Arial" panose="020B0604020202020204" pitchFamily="34" charset="0"/>
            </a:endParaRPr>
          </a:p>
          <a:p>
            <a:pPr eaLnBrk="1" hangingPunct="1"/>
            <a:r>
              <a:rPr lang="en-US" altLang="en-US" sz="2400" b="1" dirty="0"/>
              <a:t>120°–</a:t>
            </a:r>
            <a:r>
              <a:rPr lang="en-US" altLang="en-US" sz="2400" dirty="0"/>
              <a:t> Indicates an Out-of-Phase condition of 120°</a:t>
            </a:r>
            <a:r>
              <a:rPr lang="en-US" altLang="en-US" sz="2400" dirty="0">
                <a:cs typeface="Arial" panose="020B0604020202020204" pitchFamily="34" charset="0"/>
              </a:rPr>
              <a:t>.</a:t>
            </a:r>
          </a:p>
          <a:p>
            <a:pPr eaLnBrk="1" hangingPunct="1"/>
            <a:r>
              <a:rPr lang="en-US" altLang="en-US" sz="2400" b="1" dirty="0">
                <a:cs typeface="Arial" panose="020B0604020202020204" pitchFamily="34" charset="0"/>
              </a:rPr>
              <a:t>240° –</a:t>
            </a:r>
            <a:r>
              <a:rPr lang="en-US" altLang="en-US" sz="2400" dirty="0">
                <a:cs typeface="Arial" panose="020B0604020202020204" pitchFamily="34" charset="0"/>
              </a:rPr>
              <a:t> Indicates an Out-of-Phase condition of 240°.</a:t>
            </a:r>
          </a:p>
          <a:p>
            <a:pPr eaLnBrk="1" hangingPunct="1"/>
            <a:r>
              <a:rPr lang="en-US" altLang="en-US" sz="2400" b="1" dirty="0">
                <a:cs typeface="Arial" panose="020B0604020202020204" pitchFamily="34" charset="0"/>
              </a:rPr>
              <a:t>D/Y</a:t>
            </a:r>
            <a:r>
              <a:rPr lang="en-US" altLang="en-US" sz="2400" dirty="0">
                <a:cs typeface="Arial" panose="020B0604020202020204" pitchFamily="34" charset="0"/>
              </a:rPr>
              <a:t> – Indicates a Delta/Wye transformation, i.e. +/-20° phase shift in conjunction with one of the other three phase LED lights.</a:t>
            </a:r>
          </a:p>
          <a:p>
            <a:pPr eaLnBrk="1" hangingPunct="1">
              <a:buFontTx/>
              <a:buNone/>
            </a:pPr>
            <a:endParaRPr lang="en-US" alt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457199"/>
          </a:xfrm>
        </p:spPr>
        <p:txBody>
          <a:bodyPr/>
          <a:lstStyle/>
          <a:p>
            <a:pPr eaLnBrk="1" hangingPunct="1"/>
            <a:r>
              <a:rPr lang="en-US" altLang="en-US" sz="3200" dirty="0"/>
              <a:t>Procedures</a:t>
            </a:r>
          </a:p>
        </p:txBody>
      </p:sp>
      <p:pic>
        <p:nvPicPr>
          <p:cNvPr id="4" name="Content Placeholder 3"/>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12192" y="3505200"/>
            <a:ext cx="4547618" cy="3352800"/>
          </a:xfrm>
        </p:spPr>
      </p:pic>
      <p:pic>
        <p:nvPicPr>
          <p:cNvPr id="5" name="Content Placeholder 4"/>
          <p:cNvPicPr>
            <a:picLocks noGrp="1" noChangeAspect="1"/>
          </p:cNvPicPr>
          <p:nvPr>
            <p:ph sz="quarter" idx="3"/>
          </p:nvPr>
        </p:nvPicPr>
        <p:blipFill>
          <a:blip r:embed="rId2">
            <a:extLst>
              <a:ext uri="{28A0092B-C50C-407E-A947-70E740481C1C}">
                <a14:useLocalDpi xmlns:a14="http://schemas.microsoft.com/office/drawing/2010/main" val="0"/>
              </a:ext>
            </a:extLst>
          </a:blip>
          <a:stretch>
            <a:fillRect/>
          </a:stretch>
        </p:blipFill>
        <p:spPr>
          <a:xfrm>
            <a:off x="4572001" y="3505200"/>
            <a:ext cx="4559808" cy="3352800"/>
          </a:xfrm>
        </p:spPr>
      </p:pic>
      <p:sp>
        <p:nvSpPr>
          <p:cNvPr id="12291" name="Rectangle 3"/>
          <p:cNvSpPr>
            <a:spLocks noGrp="1" noChangeArrowheads="1"/>
          </p:cNvSpPr>
          <p:nvPr>
            <p:ph type="body" sz="half" idx="1"/>
          </p:nvPr>
        </p:nvSpPr>
        <p:spPr>
          <a:xfrm>
            <a:off x="0" y="457200"/>
            <a:ext cx="9131808" cy="3429000"/>
          </a:xfrm>
        </p:spPr>
        <p:txBody>
          <a:bodyPr/>
          <a:lstStyle/>
          <a:p>
            <a:pPr marL="457200" indent="-457200" eaLnBrk="1" hangingPunct="1">
              <a:buFont typeface="+mj-lt"/>
              <a:buAutoNum type="arabicPeriod"/>
            </a:pPr>
            <a:r>
              <a:rPr lang="en-US" altLang="en-US" sz="2000" dirty="0"/>
              <a:t>Perform a self-test with the Meter Probe, verify Meter displays a “510” (+/- 2 counts) in each switch position and battery voltage is 7VDC or higher. Leave Meter Probe in either the URD or OH switch position to test Reference Probe.</a:t>
            </a:r>
          </a:p>
          <a:p>
            <a:pPr marL="457200" indent="-457200" eaLnBrk="1" hangingPunct="1">
              <a:buFont typeface="+mj-lt"/>
              <a:buAutoNum type="arabicPeriod"/>
            </a:pPr>
            <a:r>
              <a:rPr lang="en-US" altLang="en-US" sz="2000" dirty="0"/>
              <a:t>Perform a self-test with the Reference Probe, verify Meter Probe displays a “510” (+/- 2 counts) in each switch position and a battery voltage of 7VDC or higher from the Reference Probe. </a:t>
            </a:r>
          </a:p>
          <a:p>
            <a:pPr marL="457200" indent="-457200" eaLnBrk="1" hangingPunct="1">
              <a:buFont typeface="+mj-lt"/>
              <a:buAutoNum type="arabicPeriod"/>
            </a:pPr>
            <a:r>
              <a:rPr lang="en-US" altLang="en-US" sz="2000" b="1" dirty="0"/>
              <a:t>Note:</a:t>
            </a:r>
            <a:r>
              <a:rPr lang="en-US" altLang="en-US" sz="2000" dirty="0"/>
              <a:t> Turn </a:t>
            </a:r>
            <a:r>
              <a:rPr lang="en-US" altLang="en-US" sz="2000" u="sng" dirty="0"/>
              <a:t>both</a:t>
            </a:r>
            <a:r>
              <a:rPr lang="en-US" altLang="en-US" sz="2000" dirty="0"/>
              <a:t> the Reference Probe and Meter Probe to the same selector switch position before testing</a:t>
            </a:r>
            <a:r>
              <a:rPr lang="en-US" altLang="en-US" sz="2400" dirty="0"/>
              <a:t>.</a:t>
            </a:r>
          </a:p>
          <a:p>
            <a:pPr marL="0" indent="0" eaLnBrk="1" hangingPunct="1">
              <a:buNone/>
            </a:pPr>
            <a:endParaRPr lang="en-US" altLang="en-US" sz="2400" dirty="0"/>
          </a:p>
          <a:p>
            <a:pPr eaLnBrk="1" hangingPunct="1">
              <a:buFontTx/>
              <a:buNone/>
            </a:pPr>
            <a:endParaRPr lang="en-US" altLang="en-US" sz="2400" dirty="0"/>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Axis</Template>
  <TotalTime>6554</TotalTime>
  <Words>1535</Words>
  <Application>Microsoft Office PowerPoint</Application>
  <PresentationFormat>On-screen Show (4:3)</PresentationFormat>
  <Paragraphs>189</Paragraphs>
  <Slides>26</Slides>
  <Notes>0</Notes>
  <HiddenSlides>8</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26</vt:i4>
      </vt:variant>
    </vt:vector>
  </HeadingPairs>
  <TitlesOfParts>
    <vt:vector size="28" baseType="lpstr">
      <vt:lpstr>Arial</vt:lpstr>
      <vt:lpstr>Default Design</vt:lpstr>
      <vt:lpstr>PowerPoint Presentation</vt:lpstr>
      <vt:lpstr>OVERVIEW</vt:lpstr>
      <vt:lpstr>Theory of Operation &amp; Principle</vt:lpstr>
      <vt:lpstr>Specifications</vt:lpstr>
      <vt:lpstr>Equipment Overview Meter Probe</vt:lpstr>
      <vt:lpstr>Equipment Overview Reference Probe</vt:lpstr>
      <vt:lpstr>Equipment Overview </vt:lpstr>
      <vt:lpstr>Equipment Overview</vt:lpstr>
      <vt:lpstr>Procedures</vt:lpstr>
      <vt:lpstr>Procedures</vt:lpstr>
      <vt:lpstr>Procedures</vt:lpstr>
      <vt:lpstr>Procedures</vt:lpstr>
      <vt:lpstr> Procedures </vt:lpstr>
      <vt:lpstr>Procedures Testing Phase Sequence DEG Switch Position</vt:lpstr>
      <vt:lpstr>Procedures Testing Phase Sequence DEG Switch Position</vt:lpstr>
      <vt:lpstr>Procedures Voltage Readings in the URD or OH Switch Positions </vt:lpstr>
      <vt:lpstr>Procedures  Capacitive Coupling Effect</vt:lpstr>
      <vt:lpstr>Procedures Capacitive Coupling Effect</vt:lpstr>
      <vt:lpstr>Procedures Capacitive Coupling Effect</vt:lpstr>
      <vt:lpstr>Procedures Phase-to-Phase Out-of-Phase Voltage Reading Direct Contact URD and OH – 4kV-to-69kV</vt:lpstr>
      <vt:lpstr>Procedures Phase-to-Phase In-Phase Voltage Reading Direct Contact URD and OH – 4kV-to-69kV</vt:lpstr>
      <vt:lpstr>Procedures Phase-to-Ground Reading Direct Contact URD and OH - 4kV-to-69kV</vt:lpstr>
      <vt:lpstr>Procedures Reference Probe as a Voltage Detector Direct Contact Deg, URD &amp;  OH – 120V-to-69kV</vt:lpstr>
      <vt:lpstr>Procedures Reference Probe as a Voltage Indicator Non Contact Deg &amp; OH – 69V-to-500kV</vt:lpstr>
      <vt:lpstr>Features PD800W CORDLESS PHASING TESTER</vt:lpstr>
      <vt:lpstr>Features PD800W CORDLESS PHASING TESTER</vt:lpstr>
    </vt:vector>
  </TitlesOfParts>
  <Company>White Rubber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LINE PD500W CORDLESS PHASING TESTER</dc:title>
  <dc:creator>hgunter</dc:creator>
  <cp:lastModifiedBy>Kelly Hite</cp:lastModifiedBy>
  <cp:revision>98</cp:revision>
  <dcterms:created xsi:type="dcterms:W3CDTF">2003-12-11T15:48:51Z</dcterms:created>
  <dcterms:modified xsi:type="dcterms:W3CDTF">2019-01-17T20:51:50Z</dcterms:modified>
</cp:coreProperties>
</file>